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56" r:id="rId2"/>
    <p:sldId id="286" r:id="rId3"/>
    <p:sldId id="261" r:id="rId4"/>
    <p:sldId id="290" r:id="rId5"/>
    <p:sldId id="262" r:id="rId6"/>
    <p:sldId id="263" r:id="rId7"/>
    <p:sldId id="266" r:id="rId8"/>
    <p:sldId id="267" r:id="rId9"/>
    <p:sldId id="269" r:id="rId10"/>
    <p:sldId id="270" r:id="rId11"/>
    <p:sldId id="285" r:id="rId12"/>
    <p:sldId id="303" r:id="rId13"/>
    <p:sldId id="295" r:id="rId14"/>
    <p:sldId id="296" r:id="rId15"/>
    <p:sldId id="297" r:id="rId16"/>
    <p:sldId id="293" r:id="rId17"/>
    <p:sldId id="294" r:id="rId18"/>
    <p:sldId id="289" r:id="rId19"/>
    <p:sldId id="274" r:id="rId20"/>
    <p:sldId id="275" r:id="rId21"/>
    <p:sldId id="276" r:id="rId22"/>
    <p:sldId id="277" r:id="rId23"/>
    <p:sldId id="278" r:id="rId24"/>
    <p:sldId id="288" r:id="rId25"/>
    <p:sldId id="279" r:id="rId26"/>
    <p:sldId id="264" r:id="rId27"/>
    <p:sldId id="304" r:id="rId28"/>
    <p:sldId id="265" r:id="rId29"/>
    <p:sldId id="307" r:id="rId30"/>
    <p:sldId id="309" r:id="rId31"/>
    <p:sldId id="306" r:id="rId32"/>
    <p:sldId id="308" r:id="rId33"/>
    <p:sldId id="298" r:id="rId34"/>
    <p:sldId id="299" r:id="rId35"/>
    <p:sldId id="300" r:id="rId36"/>
    <p:sldId id="301" r:id="rId37"/>
    <p:sldId id="302" r:id="rId38"/>
    <p:sldId id="287" r:id="rId39"/>
    <p:sldId id="292" r:id="rId4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176" autoAdjust="0"/>
    <p:restoredTop sz="86458" autoAdjust="0"/>
  </p:normalViewPr>
  <p:slideViewPr>
    <p:cSldViewPr snapToGrid="0">
      <p:cViewPr varScale="1">
        <p:scale>
          <a:sx n="57" d="100"/>
          <a:sy n="57" d="100"/>
        </p:scale>
        <p:origin x="321" y="3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DD77A9-2A5E-4A23-A943-6E982D28521E}" type="datetimeFigureOut">
              <a:rPr kumimoji="1" lang="ja-JP" altLang="en-US" smtClean="0"/>
              <a:t>2016/9/4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1D4137-9ECD-4698-85A4-82B1D221A1E3}" type="slidenum">
              <a:rPr kumimoji="1" lang="ja-JP" altLang="en-US" smtClean="0"/>
              <a:t>‹#›</a:t>
            </a:fld>
            <a:endParaRPr kumimoji="1" lang="ja-JP" altLang="en-US"/>
          </a:p>
        </p:txBody>
      </p:sp>
    </p:spTree>
    <p:extLst>
      <p:ext uri="{BB962C8B-B14F-4D97-AF65-F5344CB8AC3E}">
        <p14:creationId xmlns:p14="http://schemas.microsoft.com/office/powerpoint/2010/main" val="11066968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01D4137-9ECD-4698-85A4-82B1D221A1E3}" type="slidenum">
              <a:rPr kumimoji="1" lang="ja-JP" altLang="en-US" smtClean="0"/>
              <a:t>3</a:t>
            </a:fld>
            <a:endParaRPr kumimoji="1" lang="ja-JP" altLang="en-US"/>
          </a:p>
        </p:txBody>
      </p:sp>
    </p:spTree>
    <p:extLst>
      <p:ext uri="{BB962C8B-B14F-4D97-AF65-F5344CB8AC3E}">
        <p14:creationId xmlns:p14="http://schemas.microsoft.com/office/powerpoint/2010/main" val="726461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01D4137-9ECD-4698-85A4-82B1D221A1E3}" type="slidenum">
              <a:rPr kumimoji="1" lang="ja-JP" altLang="en-US" smtClean="0"/>
              <a:t>7</a:t>
            </a:fld>
            <a:endParaRPr kumimoji="1" lang="ja-JP" altLang="en-US"/>
          </a:p>
        </p:txBody>
      </p:sp>
    </p:spTree>
    <p:extLst>
      <p:ext uri="{BB962C8B-B14F-4D97-AF65-F5344CB8AC3E}">
        <p14:creationId xmlns:p14="http://schemas.microsoft.com/office/powerpoint/2010/main" val="4156433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01D4137-9ECD-4698-85A4-82B1D221A1E3}" type="slidenum">
              <a:rPr kumimoji="1" lang="ja-JP" altLang="en-US" smtClean="0"/>
              <a:t>9</a:t>
            </a:fld>
            <a:endParaRPr kumimoji="1" lang="ja-JP" altLang="en-US"/>
          </a:p>
        </p:txBody>
      </p:sp>
    </p:spTree>
    <p:extLst>
      <p:ext uri="{BB962C8B-B14F-4D97-AF65-F5344CB8AC3E}">
        <p14:creationId xmlns:p14="http://schemas.microsoft.com/office/powerpoint/2010/main" val="3909505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01D4137-9ECD-4698-85A4-82B1D221A1E3}" type="slidenum">
              <a:rPr kumimoji="1" lang="ja-JP" altLang="en-US" smtClean="0"/>
              <a:t>13</a:t>
            </a:fld>
            <a:endParaRPr kumimoji="1" lang="ja-JP" altLang="en-US"/>
          </a:p>
        </p:txBody>
      </p:sp>
    </p:spTree>
    <p:extLst>
      <p:ext uri="{BB962C8B-B14F-4D97-AF65-F5344CB8AC3E}">
        <p14:creationId xmlns:p14="http://schemas.microsoft.com/office/powerpoint/2010/main" val="622763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01D4137-9ECD-4698-85A4-82B1D221A1E3}" type="slidenum">
              <a:rPr kumimoji="1" lang="ja-JP" altLang="en-US" smtClean="0"/>
              <a:t>33</a:t>
            </a:fld>
            <a:endParaRPr kumimoji="1" lang="ja-JP" altLang="en-US"/>
          </a:p>
        </p:txBody>
      </p:sp>
    </p:spTree>
    <p:extLst>
      <p:ext uri="{BB962C8B-B14F-4D97-AF65-F5344CB8AC3E}">
        <p14:creationId xmlns:p14="http://schemas.microsoft.com/office/powerpoint/2010/main" val="4095140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54071878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1433307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100087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a:t>
            </a:fld>
            <a:endParaRPr kumimoji="1" lang="ja-JP" altLang="en-US"/>
          </a:p>
        </p:txBody>
      </p:sp>
    </p:spTree>
    <p:extLst>
      <p:ext uri="{BB962C8B-B14F-4D97-AF65-F5344CB8AC3E}">
        <p14:creationId xmlns:p14="http://schemas.microsoft.com/office/powerpoint/2010/main" val="122256842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285021604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1189780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335703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2016/9/6</a:t>
            </a:r>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1422678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2016/9/6</a:t>
            </a:r>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4262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2016/9/6</a:t>
            </a:r>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3130437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29475864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9A2742-C76D-43AC-AB55-F834299419AF}" type="slidenum">
              <a:rPr kumimoji="1" lang="ja-JP" altLang="en-US" smtClean="0"/>
              <a:t>‹#›</a:t>
            </a:fld>
            <a:endParaRPr kumimoji="1" lang="ja-JP" altLang="en-US"/>
          </a:p>
        </p:txBody>
      </p:sp>
    </p:spTree>
    <p:extLst>
      <p:ext uri="{BB962C8B-B14F-4D97-AF65-F5344CB8AC3E}">
        <p14:creationId xmlns:p14="http://schemas.microsoft.com/office/powerpoint/2010/main" val="387859741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図 6"/>
          <p:cNvPicPr>
            <a:picLocks noChangeAspect="1"/>
          </p:cNvPicPr>
          <p:nvPr userDrawn="1"/>
        </p:nvPicPr>
        <p:blipFill>
          <a:blip r:embed="rId14">
            <a:lum bright="70000" contrast="-70000"/>
            <a:extLst>
              <a:ext uri="{28A0092B-C50C-407E-A947-70E740481C1C}">
                <a14:useLocalDpi xmlns:a14="http://schemas.microsoft.com/office/drawing/2010/main" val="0"/>
              </a:ext>
            </a:extLst>
          </a:blip>
          <a:stretch>
            <a:fillRect/>
          </a:stretch>
        </p:blipFill>
        <p:spPr>
          <a:xfrm>
            <a:off x="8153400" y="4091143"/>
            <a:ext cx="4038600" cy="2548677"/>
          </a:xfrm>
          <a:prstGeom prst="rect">
            <a:avLst/>
          </a:prstGeom>
          <a:noFill/>
          <a:ln>
            <a:noFill/>
          </a:ln>
        </p:spPr>
      </p:pic>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800">
                <a:solidFill>
                  <a:schemeClr val="tx1"/>
                </a:solidFill>
              </a:defRPr>
            </a:lvl1pPr>
          </a:lstStyle>
          <a:p>
            <a:r>
              <a:rPr lang="en-US" altLang="ja-JP" smtClean="0"/>
              <a:t>2016/9/6</a:t>
            </a:r>
            <a:endParaRPr lang="ja-JP" altLang="en-US" dirty="0"/>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800">
                <a:solidFill>
                  <a:schemeClr val="tx1"/>
                </a:solidFill>
              </a:defRPr>
            </a:lvl1pPr>
          </a:lstStyle>
          <a:p>
            <a:fld id="{F29A2742-C76D-43AC-AB55-F834299419AF}" type="slidenum">
              <a:rPr lang="ja-JP" altLang="en-US" smtClean="0"/>
              <a:pPr/>
              <a:t>‹#›</a:t>
            </a:fld>
            <a:endParaRPr lang="ja-JP" altLang="en-US" dirty="0"/>
          </a:p>
        </p:txBody>
      </p:sp>
    </p:spTree>
    <p:extLst>
      <p:ext uri="{BB962C8B-B14F-4D97-AF65-F5344CB8AC3E}">
        <p14:creationId xmlns:p14="http://schemas.microsoft.com/office/powerpoint/2010/main" val="3537644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hyperlink" Target="http://www.jmrlsi.co.jp/knowledge/yougo/my06/my0615.html" TargetMode="External"/><Relationship Id="rId2" Type="http://schemas.openxmlformats.org/officeDocument/2006/relationships/hyperlink" Target="http://www.itmedia.co.jp/enterprise/articles/0812/15/news006.html" TargetMode="Externa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altLang="ja-JP" sz="8000" dirty="0" smtClean="0"/>
              <a:t>RESTROOM MARKETING</a:t>
            </a:r>
            <a:endParaRPr kumimoji="1" lang="ja-JP" altLang="en-US" sz="8000" dirty="0"/>
          </a:p>
        </p:txBody>
      </p:sp>
      <p:sp>
        <p:nvSpPr>
          <p:cNvPr id="3" name="サブタイトル 2"/>
          <p:cNvSpPr>
            <a:spLocks noGrp="1"/>
          </p:cNvSpPr>
          <p:nvPr>
            <p:ph type="subTitle" idx="1"/>
          </p:nvPr>
        </p:nvSpPr>
        <p:spPr>
          <a:xfrm>
            <a:off x="1333500" y="4621214"/>
            <a:ext cx="9144000" cy="989012"/>
          </a:xfrm>
        </p:spPr>
        <p:txBody>
          <a:bodyPr>
            <a:normAutofit fontScale="92500" lnSpcReduction="10000"/>
          </a:bodyPr>
          <a:lstStyle/>
          <a:p>
            <a:r>
              <a:rPr lang="ja-JP" altLang="en-US" sz="3200" dirty="0" smtClean="0">
                <a:latin typeface="+mn-ea"/>
              </a:rPr>
              <a:t>東洋大学　峰尾ゼミナール</a:t>
            </a:r>
            <a:r>
              <a:rPr lang="en-US" altLang="ja-JP" sz="3200" dirty="0" smtClean="0">
                <a:latin typeface="+mn-ea"/>
              </a:rPr>
              <a:t>3</a:t>
            </a:r>
            <a:r>
              <a:rPr lang="ja-JP" altLang="en-US" sz="3200" dirty="0" smtClean="0">
                <a:latin typeface="+mn-ea"/>
              </a:rPr>
              <a:t>年</a:t>
            </a:r>
            <a:endParaRPr lang="en-US" altLang="ja-JP" sz="3200" dirty="0" smtClean="0">
              <a:latin typeface="+mn-ea"/>
            </a:endParaRPr>
          </a:p>
          <a:p>
            <a:r>
              <a:rPr lang="ja-JP" altLang="en-US" sz="3200" dirty="0" smtClean="0">
                <a:latin typeface="+mn-ea"/>
              </a:rPr>
              <a:t>大守</a:t>
            </a:r>
            <a:r>
              <a:rPr lang="ja-JP" altLang="en-US" sz="3200" dirty="0">
                <a:latin typeface="+mn-ea"/>
              </a:rPr>
              <a:t>・親松・菊地・島田・高橋・山下</a:t>
            </a:r>
          </a:p>
          <a:p>
            <a:endParaRPr kumimoji="1" lang="ja-JP" altLang="en-US" dirty="0">
              <a:latin typeface="+mn-ea"/>
            </a:endParaRPr>
          </a:p>
        </p:txBody>
      </p:sp>
    </p:spTree>
    <p:extLst>
      <p:ext uri="{BB962C8B-B14F-4D97-AF65-F5344CB8AC3E}">
        <p14:creationId xmlns:p14="http://schemas.microsoft.com/office/powerpoint/2010/main" val="41319123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04102" y="284672"/>
            <a:ext cx="10515600" cy="1325563"/>
          </a:xfrm>
        </p:spPr>
        <p:txBody>
          <a:bodyPr/>
          <a:lstStyle/>
          <a:p>
            <a:pPr algn="ctr"/>
            <a:r>
              <a:rPr lang="ja-JP" altLang="en-US" dirty="0" smtClean="0">
                <a:latin typeface="+mj-ea"/>
              </a:rPr>
              <a:t>「トイレに入ると何か読みたくなる」が着眼点</a:t>
            </a:r>
            <a:endParaRPr kumimoji="1" lang="ja-JP" altLang="en-US" dirty="0">
              <a:latin typeface="+mj-ea"/>
            </a:endParaRPr>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04102" y="1690688"/>
            <a:ext cx="3129091" cy="4166632"/>
          </a:xfrm>
        </p:spPr>
      </p:pic>
      <p:sp>
        <p:nvSpPr>
          <p:cNvPr id="5" name="テキスト ボックス 4"/>
          <p:cNvSpPr txBox="1"/>
          <p:nvPr/>
        </p:nvSpPr>
        <p:spPr>
          <a:xfrm>
            <a:off x="4662616" y="2203365"/>
            <a:ext cx="7529384" cy="2800767"/>
          </a:xfrm>
          <a:prstGeom prst="rect">
            <a:avLst/>
          </a:prstGeom>
          <a:noFill/>
        </p:spPr>
        <p:txBody>
          <a:bodyPr wrap="square" rtlCol="0">
            <a:spAutoFit/>
          </a:bodyPr>
          <a:lstStyle/>
          <a:p>
            <a:r>
              <a:rPr lang="ja-JP" altLang="en-US" sz="2800" dirty="0" smtClean="0">
                <a:latin typeface="+mn-ea"/>
              </a:rPr>
              <a:t>羽田</a:t>
            </a:r>
            <a:r>
              <a:rPr lang="ja-JP" altLang="en-US" sz="2800" dirty="0">
                <a:latin typeface="+mn-ea"/>
              </a:rPr>
              <a:t>空港に</a:t>
            </a:r>
            <a:r>
              <a:rPr lang="ja-JP" altLang="en-US" sz="2800" dirty="0" smtClean="0">
                <a:latin typeface="+mn-ea"/>
              </a:rPr>
              <a:t>あるトイレ</a:t>
            </a:r>
            <a:r>
              <a:rPr lang="ja-JP" altLang="en-US" sz="2800" dirty="0">
                <a:latin typeface="+mn-ea"/>
              </a:rPr>
              <a:t>の一室</a:t>
            </a:r>
            <a:r>
              <a:rPr lang="ja-JP" altLang="en-US" sz="2800" dirty="0" smtClean="0">
                <a:latin typeface="+mn-ea"/>
              </a:rPr>
              <a:t>。</a:t>
            </a:r>
            <a:endParaRPr lang="en-US" altLang="ja-JP" sz="2800" dirty="0" smtClean="0">
              <a:latin typeface="+mn-ea"/>
            </a:endParaRPr>
          </a:p>
          <a:p>
            <a:r>
              <a:rPr lang="ja-JP" altLang="en-US" sz="2800" dirty="0">
                <a:latin typeface="+mn-ea"/>
              </a:rPr>
              <a:t/>
            </a:r>
            <a:br>
              <a:rPr lang="ja-JP" altLang="en-US" sz="2800" dirty="0">
                <a:latin typeface="+mn-ea"/>
              </a:rPr>
            </a:br>
            <a:r>
              <a:rPr lang="en-US" altLang="ja-JP" sz="2800" dirty="0" smtClean="0">
                <a:latin typeface="+mn-ea"/>
              </a:rPr>
              <a:t>9cm×15cm</a:t>
            </a:r>
            <a:r>
              <a:rPr lang="ja-JP" altLang="en-US" sz="2800" dirty="0">
                <a:latin typeface="+mn-ea"/>
              </a:rPr>
              <a:t>の画面に</a:t>
            </a:r>
            <a:r>
              <a:rPr lang="ja-JP" altLang="en-US" sz="2800" dirty="0" smtClean="0">
                <a:latin typeface="+mn-ea"/>
              </a:rPr>
              <a:t>映し出される音</a:t>
            </a:r>
            <a:r>
              <a:rPr lang="ja-JP" altLang="en-US" sz="2800" dirty="0">
                <a:latin typeface="+mn-ea"/>
              </a:rPr>
              <a:t>無しの映像</a:t>
            </a:r>
            <a:r>
              <a:rPr lang="ja-JP" altLang="en-US" sz="2800" dirty="0" smtClean="0">
                <a:latin typeface="+mn-ea"/>
              </a:rPr>
              <a:t>広告（株式会社モシカ提供）を、</a:t>
            </a:r>
            <a:endParaRPr lang="en-US" altLang="ja-JP" sz="2800" dirty="0" smtClean="0">
              <a:latin typeface="+mn-ea"/>
            </a:endParaRPr>
          </a:p>
          <a:p>
            <a:r>
              <a:rPr lang="ja-JP" altLang="en-US" sz="2800" dirty="0" smtClean="0">
                <a:latin typeface="+mn-ea"/>
              </a:rPr>
              <a:t>羽田</a:t>
            </a:r>
            <a:r>
              <a:rPr lang="ja-JP" altLang="en-US" sz="2800" dirty="0">
                <a:latin typeface="+mn-ea"/>
              </a:rPr>
              <a:t>空港</a:t>
            </a:r>
            <a:r>
              <a:rPr lang="ja-JP" altLang="en-US" sz="2800" dirty="0" smtClean="0">
                <a:latin typeface="+mn-ea"/>
              </a:rPr>
              <a:t>で</a:t>
            </a:r>
            <a:r>
              <a:rPr lang="ja-JP" altLang="en-US" sz="3600" b="1" dirty="0" smtClean="0">
                <a:solidFill>
                  <a:srgbClr val="FF0000"/>
                </a:solidFill>
                <a:latin typeface="+mn-ea"/>
              </a:rPr>
              <a:t>月間</a:t>
            </a:r>
            <a:r>
              <a:rPr lang="en-US" altLang="ja-JP" sz="3600" b="1" dirty="0">
                <a:solidFill>
                  <a:srgbClr val="FF0000"/>
                </a:solidFill>
                <a:latin typeface="+mn-ea"/>
              </a:rPr>
              <a:t>200</a:t>
            </a:r>
            <a:r>
              <a:rPr lang="ja-JP" altLang="en-US" sz="3600" b="1" dirty="0">
                <a:solidFill>
                  <a:srgbClr val="FF0000"/>
                </a:solidFill>
                <a:latin typeface="+mn-ea"/>
              </a:rPr>
              <a:t>万人</a:t>
            </a:r>
            <a:r>
              <a:rPr lang="ja-JP" altLang="en-US" sz="2800" dirty="0" smtClean="0">
                <a:latin typeface="+mn-ea"/>
              </a:rPr>
              <a:t>の女性</a:t>
            </a:r>
            <a:r>
              <a:rPr lang="ja-JP" altLang="en-US" sz="2800" dirty="0">
                <a:latin typeface="+mn-ea"/>
              </a:rPr>
              <a:t>が見ているそうだ。 </a:t>
            </a:r>
            <a:endParaRPr lang="en-US" altLang="ja-JP" sz="2800" dirty="0" smtClean="0">
              <a:latin typeface="+mn-ea"/>
            </a:endParaRPr>
          </a:p>
        </p:txBody>
      </p:sp>
      <p:sp>
        <p:nvSpPr>
          <p:cNvPr id="8" name="テキスト ボックス 7"/>
          <p:cNvSpPr txBox="1"/>
          <p:nvPr/>
        </p:nvSpPr>
        <p:spPr>
          <a:xfrm>
            <a:off x="6542901" y="6125517"/>
            <a:ext cx="4541628" cy="461665"/>
          </a:xfrm>
          <a:prstGeom prst="rect">
            <a:avLst/>
          </a:prstGeom>
          <a:noFill/>
        </p:spPr>
        <p:txBody>
          <a:bodyPr wrap="none" rtlCol="0">
            <a:spAutoFit/>
          </a:bodyPr>
          <a:lstStyle/>
          <a:p>
            <a:r>
              <a:rPr lang="ja-JP" altLang="en-US" sz="1200" dirty="0"/>
              <a:t>「日本一清潔な女子トイレがニッチなビジネスチャンスを</a:t>
            </a:r>
            <a:r>
              <a:rPr lang="ja-JP" altLang="en-US" sz="1200" dirty="0" smtClean="0"/>
              <a:t>生み出した</a:t>
            </a:r>
            <a:r>
              <a:rPr lang="ja-JP" altLang="en-US" sz="1200" dirty="0"/>
              <a:t>」</a:t>
            </a:r>
            <a:endParaRPr lang="en-US" altLang="ja-JP" sz="1200" dirty="0"/>
          </a:p>
          <a:p>
            <a:r>
              <a:rPr lang="en-US" altLang="ja-JP" sz="1200" dirty="0" smtClean="0"/>
              <a:t>http</a:t>
            </a:r>
            <a:r>
              <a:rPr lang="en-US" altLang="ja-JP" sz="1200" dirty="0"/>
              <a:t>://www.itmedia.co.jp/enterprise/articles/0812/15/news006.html</a:t>
            </a:r>
            <a:endParaRPr kumimoji="1" lang="ja-JP" altLang="en-US" sz="1200" dirty="0"/>
          </a:p>
        </p:txBody>
      </p:sp>
      <p:sp>
        <p:nvSpPr>
          <p:cNvPr id="7" name="テキスト ボックス 6"/>
          <p:cNvSpPr txBox="1"/>
          <p:nvPr/>
        </p:nvSpPr>
        <p:spPr>
          <a:xfrm>
            <a:off x="7570572" y="1240903"/>
            <a:ext cx="4282761" cy="369332"/>
          </a:xfrm>
          <a:prstGeom prst="rect">
            <a:avLst/>
          </a:prstGeom>
          <a:noFill/>
        </p:spPr>
        <p:txBody>
          <a:bodyPr wrap="square" rtlCol="0">
            <a:spAutoFit/>
          </a:bodyPr>
          <a:lstStyle/>
          <a:p>
            <a:r>
              <a:rPr lang="ja-JP" altLang="en-US" dirty="0">
                <a:latin typeface="+mn-ea"/>
              </a:rPr>
              <a:t>株式</a:t>
            </a:r>
            <a:r>
              <a:rPr lang="ja-JP" altLang="en-US" dirty="0" smtClean="0">
                <a:latin typeface="+mn-ea"/>
              </a:rPr>
              <a:t>会社モシカ</a:t>
            </a:r>
            <a:r>
              <a:rPr lang="zh-TW" altLang="en-US" dirty="0" smtClean="0">
                <a:latin typeface="+mn-ea"/>
              </a:rPr>
              <a:t>福井喜</a:t>
            </a:r>
            <a:r>
              <a:rPr lang="zh-TW" altLang="en-US" dirty="0">
                <a:latin typeface="+mn-ea"/>
              </a:rPr>
              <a:t>朗専務</a:t>
            </a:r>
            <a:r>
              <a:rPr lang="zh-TW" altLang="en-US" dirty="0" smtClean="0">
                <a:latin typeface="+mn-ea"/>
              </a:rPr>
              <a:t>取締役</a:t>
            </a:r>
            <a:r>
              <a:rPr lang="ja-JP" altLang="en-US" dirty="0" smtClean="0">
                <a:latin typeface="+mn-ea"/>
              </a:rPr>
              <a:t>　談</a:t>
            </a:r>
            <a:endParaRPr kumimoji="1" lang="ja-JP" altLang="en-US" dirty="0">
              <a:latin typeface="+mn-ea"/>
            </a:endParaRPr>
          </a:p>
        </p:txBody>
      </p:sp>
      <p:sp>
        <p:nvSpPr>
          <p:cNvPr id="3" name="日付プレースホルダー 2"/>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F29A2742-C76D-43AC-AB55-F834299419AF}" type="slidenum">
              <a:rPr kumimoji="1" lang="ja-JP" altLang="en-US" smtClean="0"/>
              <a:t>10</a:t>
            </a:fld>
            <a:endParaRPr kumimoji="1" lang="ja-JP" altLang="en-US"/>
          </a:p>
        </p:txBody>
      </p:sp>
    </p:spTree>
    <p:extLst>
      <p:ext uri="{BB962C8B-B14F-4D97-AF65-F5344CB8AC3E}">
        <p14:creationId xmlns:p14="http://schemas.microsoft.com/office/powerpoint/2010/main" val="24571254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8221362" y="3715265"/>
            <a:ext cx="3328087" cy="28585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コンテンツ プレースホルダー 5"/>
          <p:cNvPicPr>
            <a:picLocks noGrp="1" noChangeAspect="1"/>
          </p:cNvPicPr>
          <p:nvPr>
            <p:ph idx="1"/>
          </p:nvPr>
        </p:nvPicPr>
        <p:blipFill>
          <a:blip r:embed="rId2">
            <a:lum bright="70000" contrast="-70000"/>
            <a:extLst>
              <a:ext uri="{28A0092B-C50C-407E-A947-70E740481C1C}">
                <a14:useLocalDpi xmlns:a14="http://schemas.microsoft.com/office/drawing/2010/main" val="0"/>
              </a:ext>
            </a:extLst>
          </a:blip>
          <a:stretch>
            <a:fillRect/>
          </a:stretch>
        </p:blipFill>
        <p:spPr>
          <a:xfrm>
            <a:off x="3198340" y="3122432"/>
            <a:ext cx="5795320" cy="3657308"/>
          </a:xfrm>
          <a:prstGeom prst="rect">
            <a:avLst/>
          </a:prstGeom>
          <a:noFill/>
          <a:ln>
            <a:noFill/>
          </a:ln>
        </p:spPr>
      </p:pic>
      <p:sp>
        <p:nvSpPr>
          <p:cNvPr id="8" name="雲形吹き出し 7"/>
          <p:cNvSpPr/>
          <p:nvPr/>
        </p:nvSpPr>
        <p:spPr>
          <a:xfrm>
            <a:off x="234264" y="151285"/>
            <a:ext cx="4966386" cy="2912881"/>
          </a:xfrm>
          <a:prstGeom prst="cloudCallout">
            <a:avLst>
              <a:gd name="adj1" fmla="val 29120"/>
              <a:gd name="adj2" fmla="val 97704"/>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ja-JP" altLang="en-US" sz="2000" dirty="0" smtClean="0"/>
              <a:t>トイレ</a:t>
            </a:r>
            <a:r>
              <a:rPr lang="ja-JP" altLang="en-US" sz="2000" dirty="0"/>
              <a:t>は</a:t>
            </a:r>
            <a:r>
              <a:rPr lang="ja-JP" altLang="en-US" sz="2000" dirty="0" smtClean="0"/>
              <a:t>情報量</a:t>
            </a:r>
            <a:r>
              <a:rPr lang="ja-JP" altLang="en-US" sz="2000" dirty="0"/>
              <a:t>が</a:t>
            </a:r>
            <a:r>
              <a:rPr lang="ja-JP" altLang="en-US" sz="2000" dirty="0" smtClean="0"/>
              <a:t>少なく</a:t>
            </a:r>
            <a:endParaRPr lang="en-US" altLang="ja-JP" sz="2000" dirty="0" smtClean="0"/>
          </a:p>
          <a:p>
            <a:pPr algn="ctr"/>
            <a:r>
              <a:rPr lang="ja-JP" altLang="en-US" sz="2000" dirty="0"/>
              <a:t>「</a:t>
            </a:r>
            <a:r>
              <a:rPr lang="ja-JP" altLang="en-US" sz="2000" dirty="0" smtClean="0"/>
              <a:t>面白さ」を</a:t>
            </a:r>
            <a:endParaRPr lang="en-US" altLang="ja-JP" sz="2000" dirty="0" smtClean="0"/>
          </a:p>
          <a:p>
            <a:pPr algn="ctr"/>
            <a:r>
              <a:rPr lang="ja-JP" altLang="en-US" sz="2000" dirty="0" smtClean="0"/>
              <a:t>感じないところなの</a:t>
            </a:r>
            <a:r>
              <a:rPr lang="ja-JP" altLang="en-US" sz="2000" dirty="0"/>
              <a:t>で</a:t>
            </a:r>
            <a:r>
              <a:rPr lang="ja-JP" altLang="en-US" sz="2000" dirty="0" smtClean="0"/>
              <a:t>は</a:t>
            </a:r>
            <a:r>
              <a:rPr lang="ja-JP" altLang="en-US" sz="2000" dirty="0"/>
              <a:t>？</a:t>
            </a:r>
          </a:p>
        </p:txBody>
      </p:sp>
      <p:sp>
        <p:nvSpPr>
          <p:cNvPr id="9" name="雲形吹き出し 8"/>
          <p:cNvSpPr/>
          <p:nvPr/>
        </p:nvSpPr>
        <p:spPr>
          <a:xfrm>
            <a:off x="5848350" y="151285"/>
            <a:ext cx="5890053" cy="2912882"/>
          </a:xfrm>
          <a:prstGeom prst="cloudCallout">
            <a:avLst>
              <a:gd name="adj1" fmla="val -11147"/>
              <a:gd name="adj2" fmla="val 99516"/>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000" dirty="0" smtClean="0"/>
              <a:t>トイレに広告を貼ると</a:t>
            </a:r>
            <a:endParaRPr lang="en-US" altLang="ja-JP" sz="2000" dirty="0" smtClean="0"/>
          </a:p>
          <a:p>
            <a:pPr algn="ctr"/>
            <a:r>
              <a:rPr lang="ja-JP" altLang="en-US" sz="2000" dirty="0" smtClean="0"/>
              <a:t>中間</a:t>
            </a:r>
            <a:r>
              <a:rPr lang="ja-JP" altLang="en-US" sz="2000" dirty="0"/>
              <a:t>の「面白い」と</a:t>
            </a:r>
            <a:r>
              <a:rPr lang="ja-JP" altLang="en-US" sz="2000" dirty="0" smtClean="0"/>
              <a:t>感じる</a:t>
            </a:r>
            <a:r>
              <a:rPr lang="ja-JP" altLang="en-US" sz="2000" dirty="0"/>
              <a:t>量</a:t>
            </a:r>
            <a:r>
              <a:rPr lang="ja-JP" altLang="en-US" sz="2000" dirty="0" smtClean="0"/>
              <a:t>になり</a:t>
            </a:r>
            <a:endParaRPr lang="ja-JP" altLang="en-US" sz="2000" dirty="0"/>
          </a:p>
          <a:p>
            <a:pPr algn="ctr"/>
            <a:r>
              <a:rPr lang="ja-JP" altLang="en-US" sz="2000" dirty="0"/>
              <a:t>興味の無い分野でも</a:t>
            </a:r>
            <a:r>
              <a:rPr lang="ja-JP" altLang="en-US" sz="2000" dirty="0" smtClean="0"/>
              <a:t>見てもらえ、</a:t>
            </a:r>
            <a:endParaRPr lang="ja-JP" altLang="en-US" sz="2000" dirty="0"/>
          </a:p>
          <a:p>
            <a:pPr algn="ctr"/>
            <a:r>
              <a:rPr lang="ja-JP" altLang="en-US" sz="2000" dirty="0"/>
              <a:t>新規顧客獲得に</a:t>
            </a:r>
            <a:r>
              <a:rPr lang="ja-JP" altLang="en-US" sz="2000" dirty="0" smtClean="0"/>
              <a:t>繋がる</a:t>
            </a:r>
            <a:endParaRPr lang="ja-JP" altLang="en-US" sz="2000" dirty="0"/>
          </a:p>
        </p:txBody>
      </p:sp>
      <p:sp>
        <p:nvSpPr>
          <p:cNvPr id="2" name="日付プレースホルダー 1"/>
          <p:cNvSpPr>
            <a:spLocks noGrp="1"/>
          </p:cNvSpPr>
          <p:nvPr>
            <p:ph type="dt" sz="half" idx="10"/>
          </p:nvPr>
        </p:nvSpPr>
        <p:spPr/>
        <p:txBody>
          <a:bodyPr/>
          <a:lstStyle/>
          <a:p>
            <a:r>
              <a:rPr kumimoji="1" lang="en-US" altLang="ja-JP" smtClean="0"/>
              <a:t>2016/9/6</a:t>
            </a:r>
            <a:endParaRPr kumimoji="1" lang="ja-JP" altLang="en-US"/>
          </a:p>
        </p:txBody>
      </p:sp>
      <p:sp>
        <p:nvSpPr>
          <p:cNvPr id="3" name="スライド番号プレースホルダー 2"/>
          <p:cNvSpPr>
            <a:spLocks noGrp="1"/>
          </p:cNvSpPr>
          <p:nvPr>
            <p:ph type="sldNum" sz="quarter" idx="12"/>
          </p:nvPr>
        </p:nvSpPr>
        <p:spPr/>
        <p:txBody>
          <a:bodyPr/>
          <a:lstStyle/>
          <a:p>
            <a:fld id="{F29A2742-C76D-43AC-AB55-F834299419AF}" type="slidenum">
              <a:rPr kumimoji="1" lang="ja-JP" altLang="en-US" smtClean="0"/>
              <a:t>11</a:t>
            </a:fld>
            <a:endParaRPr kumimoji="1" lang="ja-JP" altLang="en-US"/>
          </a:p>
        </p:txBody>
      </p:sp>
    </p:spTree>
    <p:extLst>
      <p:ext uri="{BB962C8B-B14F-4D97-AF65-F5344CB8AC3E}">
        <p14:creationId xmlns:p14="http://schemas.microsoft.com/office/powerpoint/2010/main" val="35336798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1120775"/>
          </a:xfrm>
        </p:spPr>
        <p:txBody>
          <a:bodyPr/>
          <a:lstStyle/>
          <a:p>
            <a:r>
              <a:rPr kumimoji="1" lang="ja-JP" altLang="en-US" dirty="0" smtClean="0"/>
              <a:t>既存研究 概要のまとめ</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海外ではトイレ広告の研究があることはわかったが、原文を読むことは出来なかった。</a:t>
            </a:r>
            <a:endParaRPr kumimoji="1" lang="en-US" altLang="ja-JP" dirty="0" smtClean="0"/>
          </a:p>
          <a:p>
            <a:pPr marL="0" indent="0">
              <a:buNone/>
            </a:pPr>
            <a:endParaRPr lang="en-US" altLang="ja-JP" dirty="0"/>
          </a:p>
          <a:p>
            <a:endParaRPr kumimoji="1" lang="en-US" altLang="ja-JP" dirty="0" smtClean="0"/>
          </a:p>
          <a:p>
            <a:endParaRPr lang="en-US" altLang="ja-JP" dirty="0"/>
          </a:p>
          <a:p>
            <a:endParaRPr kumimoji="1" lang="en-US" altLang="ja-JP" dirty="0" smtClean="0"/>
          </a:p>
          <a:p>
            <a:endParaRPr kumimoji="1" lang="en-US" altLang="ja-JP" dirty="0" smtClean="0"/>
          </a:p>
          <a:p>
            <a:pPr marL="0" indent="0">
              <a:buNone/>
            </a:pP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F29A2742-C76D-43AC-AB55-F834299419AF}" type="slidenum">
              <a:rPr kumimoji="1" lang="ja-JP" altLang="en-US" smtClean="0"/>
              <a:t>12</a:t>
            </a:fld>
            <a:endParaRPr kumimoji="1" lang="ja-JP" altLang="en-US"/>
          </a:p>
        </p:txBody>
      </p:sp>
      <p:sp>
        <p:nvSpPr>
          <p:cNvPr id="6" name="正方形/長方形 5"/>
          <p:cNvSpPr/>
          <p:nvPr/>
        </p:nvSpPr>
        <p:spPr>
          <a:xfrm>
            <a:off x="887730" y="2705099"/>
            <a:ext cx="10416540" cy="3181351"/>
          </a:xfrm>
          <a:prstGeom prst="rect">
            <a:avLst/>
          </a:prstGeom>
          <a:solidFill>
            <a:srgbClr val="CC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a:t>
            </a:r>
            <a:r>
              <a:rPr lang="ja-JP" altLang="en-US" sz="2400" dirty="0">
                <a:solidFill>
                  <a:schemeClr val="tx1"/>
                </a:solidFill>
              </a:rPr>
              <a:t>　</a:t>
            </a:r>
            <a:r>
              <a:rPr kumimoji="1" lang="ja-JP" altLang="en-US" sz="2400" dirty="0" smtClean="0">
                <a:solidFill>
                  <a:schemeClr val="tx1"/>
                </a:solidFill>
              </a:rPr>
              <a:t>トイレの広告によって生み出された印象は</a:t>
            </a:r>
            <a:endParaRPr lang="en-US" altLang="ja-JP" sz="2400" dirty="0" smtClean="0">
              <a:solidFill>
                <a:schemeClr val="tx1"/>
              </a:solidFill>
            </a:endParaRPr>
          </a:p>
          <a:p>
            <a:r>
              <a:rPr kumimoji="1" lang="en-US" altLang="ja-JP" sz="2400" dirty="0">
                <a:solidFill>
                  <a:schemeClr val="tx1"/>
                </a:solidFill>
              </a:rPr>
              <a:t> </a:t>
            </a:r>
            <a:r>
              <a:rPr kumimoji="1" lang="en-US" altLang="ja-JP" sz="2400" dirty="0" smtClean="0">
                <a:solidFill>
                  <a:schemeClr val="tx1"/>
                </a:solidFill>
              </a:rPr>
              <a:t>    </a:t>
            </a:r>
            <a:r>
              <a:rPr kumimoji="1" lang="ja-JP" altLang="en-US" sz="2400" dirty="0" smtClean="0">
                <a:solidFill>
                  <a:schemeClr val="tx1"/>
                </a:solidFill>
              </a:rPr>
              <a:t>他のメディアにより生み出された印象より平均して４０％</a:t>
            </a:r>
            <a:r>
              <a:rPr lang="ja-JP" altLang="en-US" sz="2400" dirty="0">
                <a:solidFill>
                  <a:schemeClr val="tx1"/>
                </a:solidFill>
              </a:rPr>
              <a:t>強</a:t>
            </a:r>
            <a:r>
              <a:rPr lang="ja-JP" altLang="en-US" sz="2400" dirty="0" smtClean="0">
                <a:solidFill>
                  <a:schemeClr val="tx1"/>
                </a:solidFill>
              </a:rPr>
              <a:t>く</a:t>
            </a:r>
            <a:r>
              <a:rPr kumimoji="1" lang="ja-JP" altLang="en-US" sz="2400" dirty="0" smtClean="0">
                <a:solidFill>
                  <a:schemeClr val="tx1"/>
                </a:solidFill>
              </a:rPr>
              <a:t>維持されることが</a:t>
            </a:r>
            <a:endParaRPr kumimoji="1" lang="en-US" altLang="ja-JP" sz="2400" dirty="0" smtClean="0">
              <a:solidFill>
                <a:schemeClr val="tx1"/>
              </a:solidFill>
            </a:endParaRPr>
          </a:p>
          <a:p>
            <a:r>
              <a:rPr lang="ja-JP" altLang="en-US" sz="2400" dirty="0" smtClean="0">
                <a:solidFill>
                  <a:schemeClr val="tx1"/>
                </a:solidFill>
              </a:rPr>
              <a:t>　  </a:t>
            </a:r>
            <a:r>
              <a:rPr lang="ja-JP" altLang="en-US" sz="2400" dirty="0">
                <a:solidFill>
                  <a:schemeClr val="tx1"/>
                </a:solidFill>
              </a:rPr>
              <a:t>分</a:t>
            </a:r>
            <a:r>
              <a:rPr lang="ja-JP" altLang="en-US" sz="2400" dirty="0" smtClean="0">
                <a:solidFill>
                  <a:schemeClr val="tx1"/>
                </a:solidFill>
              </a:rPr>
              <a:t>かった</a:t>
            </a:r>
            <a:r>
              <a:rPr kumimoji="1" lang="ja-JP" altLang="en-US" sz="2400" dirty="0" smtClean="0">
                <a:solidFill>
                  <a:schemeClr val="tx1"/>
                </a:solidFill>
              </a:rPr>
              <a:t>。</a:t>
            </a:r>
            <a:endParaRPr lang="en-US" altLang="ja-JP" sz="2400" dirty="0" smtClean="0">
              <a:solidFill>
                <a:schemeClr val="tx1"/>
              </a:solidFill>
            </a:endParaRPr>
          </a:p>
          <a:p>
            <a:endParaRPr kumimoji="1" lang="en-US" altLang="ja-JP" sz="2400" dirty="0" smtClean="0">
              <a:solidFill>
                <a:schemeClr val="tx1"/>
              </a:solidFill>
            </a:endParaRPr>
          </a:p>
          <a:p>
            <a:r>
              <a:rPr kumimoji="1" lang="ja-JP" altLang="en-US" sz="2400" dirty="0" smtClean="0">
                <a:solidFill>
                  <a:schemeClr val="tx1"/>
                </a:solidFill>
              </a:rPr>
              <a:t>・　顧客</a:t>
            </a:r>
            <a:r>
              <a:rPr lang="ja-JP" altLang="en-US" sz="2400" dirty="0">
                <a:solidFill>
                  <a:schemeClr val="tx1"/>
                </a:solidFill>
              </a:rPr>
              <a:t>の</a:t>
            </a:r>
            <a:r>
              <a:rPr kumimoji="1" lang="ja-JP" altLang="en-US" sz="2400" smtClean="0">
                <a:solidFill>
                  <a:schemeClr val="tx1"/>
                </a:solidFill>
              </a:rPr>
              <a:t>気</a:t>
            </a:r>
            <a:r>
              <a:rPr kumimoji="1" lang="ja-JP" altLang="en-US" sz="2400" smtClean="0">
                <a:solidFill>
                  <a:schemeClr val="tx1"/>
                </a:solidFill>
              </a:rPr>
              <a:t>をそらす</a:t>
            </a:r>
            <a:r>
              <a:rPr kumimoji="1" lang="ja-JP" altLang="en-US" sz="2400" dirty="0" smtClean="0">
                <a:solidFill>
                  <a:schemeClr val="tx1"/>
                </a:solidFill>
              </a:rPr>
              <a:t>ものがなく、</a:t>
            </a:r>
            <a:endParaRPr kumimoji="1" lang="en-US" altLang="ja-JP" sz="2400" dirty="0" smtClean="0">
              <a:solidFill>
                <a:schemeClr val="tx1"/>
              </a:solidFill>
            </a:endParaRPr>
          </a:p>
          <a:p>
            <a:r>
              <a:rPr lang="en-US" altLang="ja-JP" sz="2400" dirty="0">
                <a:solidFill>
                  <a:schemeClr val="tx1"/>
                </a:solidFill>
              </a:rPr>
              <a:t> </a:t>
            </a:r>
            <a:r>
              <a:rPr lang="en-US" altLang="ja-JP" sz="2400" dirty="0" smtClean="0">
                <a:solidFill>
                  <a:schemeClr val="tx1"/>
                </a:solidFill>
              </a:rPr>
              <a:t>    </a:t>
            </a:r>
            <a:r>
              <a:rPr kumimoji="1" lang="ja-JP" altLang="en-US" sz="2400" dirty="0" smtClean="0">
                <a:solidFill>
                  <a:schemeClr val="tx1"/>
                </a:solidFill>
              </a:rPr>
              <a:t>より良い理解と印象を長持ちさせることを</a:t>
            </a:r>
            <a:r>
              <a:rPr lang="ja-JP" altLang="en-US" sz="2400" dirty="0">
                <a:solidFill>
                  <a:schemeClr val="tx1"/>
                </a:solidFill>
              </a:rPr>
              <a:t>可能</a:t>
            </a:r>
            <a:r>
              <a:rPr lang="ja-JP" altLang="en-US" sz="2400" dirty="0" smtClean="0">
                <a:solidFill>
                  <a:schemeClr val="tx1"/>
                </a:solidFill>
              </a:rPr>
              <a:t>に</a:t>
            </a:r>
            <a:r>
              <a:rPr kumimoji="1" lang="ja-JP" altLang="en-US" sz="2400" dirty="0" smtClean="0">
                <a:solidFill>
                  <a:schemeClr val="tx1"/>
                </a:solidFill>
              </a:rPr>
              <a:t>する。</a:t>
            </a:r>
            <a:endParaRPr kumimoji="1" lang="en-US" altLang="ja-JP" sz="2400" dirty="0" smtClean="0">
              <a:solidFill>
                <a:schemeClr val="tx1"/>
              </a:solidFill>
            </a:endParaRPr>
          </a:p>
          <a:p>
            <a:endParaRPr lang="en-US" altLang="ja-JP" sz="2400" dirty="0">
              <a:solidFill>
                <a:schemeClr val="tx1"/>
              </a:solidFill>
            </a:endParaRPr>
          </a:p>
          <a:p>
            <a:r>
              <a:rPr lang="ja-JP" altLang="en-US" sz="2400" dirty="0" smtClean="0">
                <a:solidFill>
                  <a:schemeClr val="tx1"/>
                </a:solidFill>
              </a:rPr>
              <a:t>・トイレ</a:t>
            </a:r>
            <a:r>
              <a:rPr lang="ja-JP" altLang="en-US" sz="2400" dirty="0">
                <a:solidFill>
                  <a:schemeClr val="tx1"/>
                </a:solidFill>
              </a:rPr>
              <a:t>広告</a:t>
            </a:r>
            <a:r>
              <a:rPr lang="ja-JP" altLang="en-US" sz="2400" dirty="0" smtClean="0">
                <a:solidFill>
                  <a:schemeClr val="tx1"/>
                </a:solidFill>
              </a:rPr>
              <a:t>は広告主が望む消費者</a:t>
            </a:r>
            <a:r>
              <a:rPr lang="en-US" altLang="ja-JP" sz="2400" dirty="0" smtClean="0">
                <a:solidFill>
                  <a:schemeClr val="tx1"/>
                </a:solidFill>
              </a:rPr>
              <a:t>(</a:t>
            </a:r>
            <a:r>
              <a:rPr lang="ja-JP" altLang="en-US" sz="2400" dirty="0" smtClean="0">
                <a:solidFill>
                  <a:schemeClr val="tx1"/>
                </a:solidFill>
              </a:rPr>
              <a:t>外出や買い物好きな人</a:t>
            </a:r>
            <a:r>
              <a:rPr lang="en-US" altLang="ja-JP" sz="2400" dirty="0" smtClean="0">
                <a:solidFill>
                  <a:schemeClr val="tx1"/>
                </a:solidFill>
              </a:rPr>
              <a:t>)</a:t>
            </a:r>
            <a:r>
              <a:rPr lang="ja-JP" altLang="en-US" sz="2400" dirty="0" smtClean="0">
                <a:solidFill>
                  <a:schemeClr val="tx1"/>
                </a:solidFill>
              </a:rPr>
              <a:t>に届く。</a:t>
            </a:r>
            <a:endParaRPr lang="en-US" altLang="ja-JP" sz="2400" dirty="0" smtClean="0">
              <a:solidFill>
                <a:schemeClr val="tx1"/>
              </a:solidFill>
            </a:endParaRPr>
          </a:p>
        </p:txBody>
      </p:sp>
      <p:sp>
        <p:nvSpPr>
          <p:cNvPr id="7" name="テキスト ボックス 6"/>
          <p:cNvSpPr txBox="1"/>
          <p:nvPr/>
        </p:nvSpPr>
        <p:spPr>
          <a:xfrm>
            <a:off x="3581400" y="6022867"/>
            <a:ext cx="7524750" cy="646331"/>
          </a:xfrm>
          <a:prstGeom prst="rect">
            <a:avLst/>
          </a:prstGeom>
          <a:noFill/>
        </p:spPr>
        <p:txBody>
          <a:bodyPr wrap="square" rtlCol="0">
            <a:spAutoFit/>
          </a:bodyPr>
          <a:lstStyle/>
          <a:p>
            <a:r>
              <a:rPr kumimoji="1" lang="ja-JP" altLang="en-US" dirty="0" smtClean="0"/>
              <a:t>・</a:t>
            </a:r>
            <a:r>
              <a:rPr kumimoji="1" lang="en-US" altLang="ja-JP" dirty="0" smtClean="0"/>
              <a:t>Rice University Study</a:t>
            </a:r>
          </a:p>
          <a:p>
            <a:r>
              <a:rPr lang="ja-JP" altLang="en-US" dirty="0" smtClean="0"/>
              <a:t>・</a:t>
            </a:r>
            <a:r>
              <a:rPr lang="en-US" altLang="ja-JP" dirty="0" smtClean="0"/>
              <a:t>”No Stalling: ‘Indoor’ Marketing Catches On” – Tampa Bay Business Journal</a:t>
            </a:r>
            <a:endParaRPr kumimoji="1" lang="ja-JP" altLang="en-US" dirty="0"/>
          </a:p>
        </p:txBody>
      </p:sp>
    </p:spTree>
    <p:extLst>
      <p:ext uri="{BB962C8B-B14F-4D97-AF65-F5344CB8AC3E}">
        <p14:creationId xmlns:p14="http://schemas.microsoft.com/office/powerpoint/2010/main" val="2611678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latin typeface="ＭＳ ゴシック" panose="020B0609070205080204" pitchFamily="49" charset="-128"/>
                <a:ea typeface="ＭＳ ゴシック" panose="020B0609070205080204" pitchFamily="49" charset="-128"/>
              </a:rPr>
              <a:t>実際に見たトイレ広告</a:t>
            </a:r>
          </a:p>
        </p:txBody>
      </p:sp>
      <p:sp>
        <p:nvSpPr>
          <p:cNvPr id="3" name="テキスト プレースホルダー 2"/>
          <p:cNvSpPr>
            <a:spLocks noGrp="1"/>
          </p:cNvSpPr>
          <p:nvPr>
            <p:ph type="body" idx="1"/>
          </p:nvPr>
        </p:nvSpPr>
        <p:spPr>
          <a:xfrm>
            <a:off x="593856" y="1787525"/>
            <a:ext cx="10515600" cy="4351338"/>
          </a:xfrm>
        </p:spPr>
        <p:txBody>
          <a:bodyPr/>
          <a:lstStyle/>
          <a:p>
            <a:pPr lvl="0"/>
            <a:r>
              <a:rPr lang="en-US" altLang="ja-JP" dirty="0" smtClean="0"/>
              <a:t>LABI</a:t>
            </a:r>
            <a:r>
              <a:rPr lang="ja-JP" altLang="en-US" dirty="0" smtClean="0"/>
              <a:t>　日本総本店</a:t>
            </a:r>
          </a:p>
          <a:p>
            <a:pPr lvl="1"/>
            <a:r>
              <a:rPr lang="ja-JP" altLang="en-US" dirty="0" smtClean="0"/>
              <a:t>とても斬新な見た目で、においの面ではトイレとの関係性も感じられた。</a:t>
            </a:r>
          </a:p>
          <a:p>
            <a:pPr lvl="1"/>
            <a:endParaRPr lang="en-US" altLang="ja-JP" dirty="0" smtClean="0"/>
          </a:p>
          <a:p>
            <a:pPr lvl="1"/>
            <a:r>
              <a:rPr lang="ja-JP" altLang="en-US" dirty="0" smtClean="0"/>
              <a:t>見やすい場所に大きく貼られていた。</a:t>
            </a:r>
            <a:endParaRPr lang="en-US" altLang="ja-JP" dirty="0" smtClean="0"/>
          </a:p>
          <a:p>
            <a:pPr lvl="1"/>
            <a:endParaRPr lang="en-US" altLang="ja-JP" dirty="0" smtClean="0"/>
          </a:p>
          <a:p>
            <a:pPr lvl="1"/>
            <a:r>
              <a:rPr lang="en-US" altLang="ja-JP" dirty="0" smtClean="0"/>
              <a:t>SHARP</a:t>
            </a:r>
            <a:r>
              <a:rPr lang="ja-JP" altLang="en-US" dirty="0" smtClean="0"/>
              <a:t>によると、女性トイレのみに展開している理由は</a:t>
            </a:r>
            <a:endParaRPr lang="en-US" altLang="ja-JP" dirty="0" smtClean="0"/>
          </a:p>
          <a:p>
            <a:pPr marL="457200" lvl="1" indent="0">
              <a:buNone/>
            </a:pPr>
            <a:r>
              <a:rPr lang="ja-JP" altLang="en-US" dirty="0"/>
              <a:t>　</a:t>
            </a:r>
            <a:r>
              <a:rPr lang="ja-JP" altLang="en-US" dirty="0" smtClean="0"/>
              <a:t>　</a:t>
            </a:r>
            <a:r>
              <a:rPr lang="en-US" altLang="ja-JP" dirty="0" smtClean="0"/>
              <a:t>『</a:t>
            </a:r>
            <a:r>
              <a:rPr lang="ja-JP" altLang="en-US" dirty="0" smtClean="0"/>
              <a:t>購買の決定権は女性にある</a:t>
            </a:r>
            <a:r>
              <a:rPr lang="en-US" altLang="ja-JP" dirty="0" smtClean="0"/>
              <a:t>』</a:t>
            </a:r>
          </a:p>
          <a:p>
            <a:pPr marL="457200" lvl="1" indent="0">
              <a:buNone/>
            </a:pPr>
            <a:r>
              <a:rPr lang="ja-JP" altLang="en-US" dirty="0" smtClean="0"/>
              <a:t>　という同社の営業思想にそっているからだそう。</a:t>
            </a:r>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0600" y="2773334"/>
            <a:ext cx="2686050" cy="3583016"/>
          </a:xfrm>
          <a:prstGeom prst="rect">
            <a:avLst/>
          </a:prstGeom>
        </p:spPr>
      </p:pic>
      <p:sp>
        <p:nvSpPr>
          <p:cNvPr id="5" name="テキスト ボックス 4"/>
          <p:cNvSpPr txBox="1"/>
          <p:nvPr/>
        </p:nvSpPr>
        <p:spPr>
          <a:xfrm>
            <a:off x="3714750" y="6025699"/>
            <a:ext cx="5162550" cy="646331"/>
          </a:xfrm>
          <a:prstGeom prst="rect">
            <a:avLst/>
          </a:prstGeom>
          <a:noFill/>
        </p:spPr>
        <p:txBody>
          <a:bodyPr wrap="square" rtlCol="0">
            <a:spAutoFit/>
          </a:bodyPr>
          <a:lstStyle/>
          <a:p>
            <a:r>
              <a:rPr lang="ja-JP" altLang="en-US" sz="1200" b="1" dirty="0" smtClean="0"/>
              <a:t>「</a:t>
            </a:r>
            <a:r>
              <a:rPr lang="en-US" altLang="ja-JP" sz="1200" b="1" dirty="0" smtClean="0"/>
              <a:t>JR</a:t>
            </a:r>
            <a:r>
              <a:rPr lang="ja-JP" altLang="en-US" sz="1200" b="1" dirty="0"/>
              <a:t>の女子トイレ</a:t>
            </a:r>
            <a:r>
              <a:rPr lang="en-US" altLang="ja-JP" sz="1200" b="1" dirty="0"/>
              <a:t>81</a:t>
            </a:r>
            <a:r>
              <a:rPr lang="ja-JP" altLang="en-US" sz="1200" b="1" dirty="0"/>
              <a:t>個室に異変</a:t>
            </a:r>
            <a:r>
              <a:rPr lang="en-US" altLang="ja-JP" sz="1200" b="1" dirty="0"/>
              <a:t>!?</a:t>
            </a:r>
            <a:r>
              <a:rPr lang="ja-JP" altLang="en-US" sz="1200" b="1" dirty="0"/>
              <a:t>　シャープが広告を貼りまくっていた</a:t>
            </a:r>
            <a:r>
              <a:rPr lang="ja-JP" altLang="en-US" sz="1200" b="1" dirty="0" smtClean="0"/>
              <a:t>！」</a:t>
            </a:r>
            <a:r>
              <a:rPr lang="en-US" altLang="ja-JP" sz="1200" dirty="0" smtClean="0"/>
              <a:t>2015/07/06</a:t>
            </a:r>
            <a:endParaRPr lang="ja-JP" altLang="en-US" sz="1200" b="1" dirty="0"/>
          </a:p>
          <a:p>
            <a:r>
              <a:rPr lang="en-US" altLang="ja-JP" sz="1200" dirty="0" smtClean="0"/>
              <a:t>http</a:t>
            </a:r>
            <a:r>
              <a:rPr lang="en-US" altLang="ja-JP" sz="1200" dirty="0"/>
              <a:t>://ascii.jp/elem/000/001/025/1025997/</a:t>
            </a:r>
            <a:endParaRPr kumimoji="1" lang="ja-JP" altLang="en-US" sz="1200" dirty="0"/>
          </a:p>
        </p:txBody>
      </p:sp>
      <p:sp>
        <p:nvSpPr>
          <p:cNvPr id="6" name="日付プレースホルダー 5"/>
          <p:cNvSpPr>
            <a:spLocks noGrp="1"/>
          </p:cNvSpPr>
          <p:nvPr>
            <p:ph type="dt" sz="half" idx="10"/>
          </p:nvPr>
        </p:nvSpPr>
        <p:spPr/>
        <p:txBody>
          <a:bodyPr/>
          <a:lstStyle/>
          <a:p>
            <a:r>
              <a:rPr kumimoji="1" lang="en-US" altLang="ja-JP" smtClean="0"/>
              <a:t>2016/9/6</a:t>
            </a:r>
            <a:endParaRPr kumimoji="1" lang="ja-JP" altLang="en-US"/>
          </a:p>
        </p:txBody>
      </p:sp>
      <p:sp>
        <p:nvSpPr>
          <p:cNvPr id="7" name="スライド番号プレースホルダー 6"/>
          <p:cNvSpPr>
            <a:spLocks noGrp="1"/>
          </p:cNvSpPr>
          <p:nvPr>
            <p:ph type="sldNum" sz="quarter" idx="12"/>
          </p:nvPr>
        </p:nvSpPr>
        <p:spPr/>
        <p:txBody>
          <a:bodyPr/>
          <a:lstStyle/>
          <a:p>
            <a:fld id="{C297A4AD-7F4F-4CA8-9FE8-BF7DB33F2223}" type="slidenum">
              <a:rPr kumimoji="1" lang="ja-JP" altLang="en-US" smtClean="0"/>
              <a:t>13</a:t>
            </a:fld>
            <a:endParaRPr kumimoji="1" lang="ja-JP" altLang="en-US"/>
          </a:p>
        </p:txBody>
      </p:sp>
    </p:spTree>
    <p:extLst>
      <p:ext uri="{BB962C8B-B14F-4D97-AF65-F5344CB8AC3E}">
        <p14:creationId xmlns:p14="http://schemas.microsoft.com/office/powerpoint/2010/main" val="17353073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dirty="0" smtClean="0">
                <a:latin typeface="Arial" panose="020B0604020202020204" pitchFamily="34" charset="0"/>
                <a:ea typeface="ＭＳ ゴシック" panose="020B0609070205080204" pitchFamily="49" charset="-128"/>
              </a:rPr>
              <a:t>実際に見たトイレ広告</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marR="0" lvl="0" rtl="0"/>
            <a:r>
              <a:rPr lang="en-US" altLang="ja-JP" b="0" i="0" u="none" strike="noStrike" kern="100" baseline="0" dirty="0" smtClean="0">
                <a:latin typeface="Arial" panose="020B0604020202020204" pitchFamily="34" charset="0"/>
                <a:ea typeface="ＭＳ ゴシック" panose="020B0609070205080204" pitchFamily="49" charset="-128"/>
              </a:rPr>
              <a:t>LUMINE</a:t>
            </a:r>
            <a:r>
              <a:rPr lang="ja-JP" altLang="en-US" b="0" i="0" u="none" strike="noStrike" kern="100" baseline="0" dirty="0" smtClean="0">
                <a:latin typeface="Arial" panose="020B0604020202020204" pitchFamily="34" charset="0"/>
                <a:ea typeface="ＭＳ ゴシック" panose="020B0609070205080204" pitchFamily="49" charset="-128"/>
              </a:rPr>
              <a:t>荻窪店</a:t>
            </a: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女子トイレ個室内の正面に貼ってある。</a:t>
            </a:r>
          </a:p>
          <a:p>
            <a:pPr marR="0" lvl="1" rtl="0"/>
            <a:r>
              <a:rPr lang="en-US" altLang="ja-JP" b="0" i="0" u="none" strike="noStrike" kern="100" baseline="0" dirty="0" smtClean="0">
                <a:latin typeface="Arial" panose="020B0604020202020204" pitchFamily="34" charset="0"/>
                <a:ea typeface="ＭＳ ゴシック" panose="020B0609070205080204" pitchFamily="49" charset="-128"/>
              </a:rPr>
              <a:t>LUMINE</a:t>
            </a:r>
            <a:r>
              <a:rPr lang="ja-JP" altLang="en-US" b="0" i="0" u="none" strike="noStrike" kern="100" baseline="0" dirty="0" smtClean="0">
                <a:latin typeface="Arial" panose="020B0604020202020204" pitchFamily="34" charset="0"/>
                <a:ea typeface="ＭＳ ゴシック" panose="020B0609070205080204" pitchFamily="49" charset="-128"/>
              </a:rPr>
              <a:t>のアプリや</a:t>
            </a:r>
            <a:r>
              <a:rPr lang="en-US" altLang="ja-JP" b="0" i="0" u="none" strike="noStrike" kern="100" baseline="0" dirty="0" smtClean="0">
                <a:latin typeface="Arial" panose="020B0604020202020204" pitchFamily="34" charset="0"/>
                <a:ea typeface="ＭＳ ゴシック" panose="020B0609070205080204" pitchFamily="49" charset="-128"/>
              </a:rPr>
              <a:t>SNS</a:t>
            </a:r>
            <a:r>
              <a:rPr lang="ja-JP" altLang="en-US" b="0" i="0" u="none" strike="noStrike" kern="100" baseline="0" dirty="0" err="1" smtClean="0">
                <a:latin typeface="Arial" panose="020B0604020202020204" pitchFamily="34" charset="0"/>
                <a:ea typeface="ＭＳ ゴシック" panose="020B0609070205080204" pitchFamily="49" charset="-128"/>
              </a:rPr>
              <a:t>、</a:t>
            </a:r>
            <a:r>
              <a:rPr lang="ja-JP" altLang="en-US" b="0" i="0" u="none" strike="noStrike" kern="100" baseline="0" dirty="0" smtClean="0">
                <a:latin typeface="Arial" panose="020B0604020202020204" pitchFamily="34" charset="0"/>
                <a:ea typeface="ＭＳ ゴシック" panose="020B0609070205080204" pitchFamily="49" charset="-128"/>
              </a:rPr>
              <a:t>カード、イベントなどの広告</a:t>
            </a: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情報量が多すぎて、トイレであっても読みきれないのでは</a:t>
            </a:r>
            <a:r>
              <a:rPr lang="en-US" altLang="ja-JP" b="0" i="0" u="none" strike="noStrike" kern="100" baseline="0" dirty="0" smtClean="0">
                <a:latin typeface="Arial" panose="020B0604020202020204" pitchFamily="34" charset="0"/>
                <a:ea typeface="ＭＳ ゴシック" panose="020B0609070205080204" pitchFamily="49" charset="-128"/>
              </a:rPr>
              <a:t>…</a:t>
            </a:r>
            <a:r>
              <a:rPr lang="ja-JP" altLang="en-US" b="0" i="0" u="none" strike="noStrike" kern="100" baseline="0" dirty="0" smtClean="0">
                <a:latin typeface="Arial" panose="020B0604020202020204" pitchFamily="34" charset="0"/>
                <a:ea typeface="ＭＳ ゴシック" panose="020B0609070205080204" pitchFamily="49" charset="-128"/>
              </a:rPr>
              <a:t>？</a:t>
            </a:r>
            <a:endParaRPr lang="en-US" altLang="ja-JP" b="0" i="0" u="none" strike="noStrike" kern="100" baseline="0" dirty="0" smtClean="0">
              <a:latin typeface="Arial" panose="020B0604020202020204" pitchFamily="34" charset="0"/>
              <a:ea typeface="ＭＳ ゴシック" panose="020B0609070205080204" pitchFamily="49" charset="-128"/>
            </a:endParaRPr>
          </a:p>
          <a:p>
            <a:pPr marL="457200" marR="0" lvl="1" indent="0" rtl="0">
              <a:buNone/>
            </a:pP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pic>
        <p:nvPicPr>
          <p:cNvPr id="6" name="図 5"/>
          <p:cNvPicPr>
            <a:picLocks noChangeAspect="1"/>
          </p:cNvPicPr>
          <p:nvPr/>
        </p:nvPicPr>
        <p:blipFill rotWithShape="1">
          <a:blip r:embed="rId2" cstate="print">
            <a:extLst>
              <a:ext uri="{28A0092B-C50C-407E-A947-70E740481C1C}">
                <a14:useLocalDpi xmlns:a14="http://schemas.microsoft.com/office/drawing/2010/main" val="0"/>
              </a:ext>
            </a:extLst>
          </a:blip>
          <a:srcRect t="12517" r="5511" b="11946"/>
          <a:stretch/>
        </p:blipFill>
        <p:spPr>
          <a:xfrm>
            <a:off x="2174789" y="3861114"/>
            <a:ext cx="5865340" cy="2638539"/>
          </a:xfrm>
          <a:prstGeom prst="rect">
            <a:avLst/>
          </a:prstGeom>
        </p:spPr>
      </p:pic>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14</a:t>
            </a:fld>
            <a:endParaRPr kumimoji="1" lang="ja-JP" altLang="en-US"/>
          </a:p>
        </p:txBody>
      </p:sp>
    </p:spTree>
    <p:extLst>
      <p:ext uri="{BB962C8B-B14F-4D97-AF65-F5344CB8AC3E}">
        <p14:creationId xmlns:p14="http://schemas.microsoft.com/office/powerpoint/2010/main" val="40898316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実際に見たトイレ広告</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marR="0" lvl="0" rtl="0"/>
            <a:r>
              <a:rPr lang="ja-JP" altLang="en-US" b="0" i="0" u="none" strike="noStrike" kern="100" baseline="0" dirty="0" smtClean="0">
                <a:latin typeface="Arial" panose="020B0604020202020204" pitchFamily="34" charset="0"/>
                <a:ea typeface="ＭＳ ゴシック" panose="020B0609070205080204" pitchFamily="49" charset="-128"/>
              </a:rPr>
              <a:t>品川駅</a:t>
            </a: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新幹線で行く旅行を紹介した広告</a:t>
            </a:r>
            <a:endParaRPr lang="en-US" altLang="ja-JP" b="0" i="0" u="none" strike="noStrike" kern="100" baseline="0" dirty="0" smtClean="0">
              <a:latin typeface="Arial" panose="020B0604020202020204" pitchFamily="34" charset="0"/>
              <a:ea typeface="ＭＳ ゴシック" panose="020B0609070205080204" pitchFamily="49" charset="-128"/>
            </a:endParaRPr>
          </a:p>
          <a:p>
            <a:pPr marL="457200" marR="0" lvl="1" indent="0" rtl="0">
              <a:buNone/>
            </a:pPr>
            <a:endParaRPr lang="ja-JP" altLang="en-US" b="0" i="0" u="none" strike="noStrike" kern="100" baseline="0" dirty="0" smtClean="0">
              <a:latin typeface="Arial" panose="020B0604020202020204" pitchFamily="34" charset="0"/>
              <a:ea typeface="ＭＳ ゴシック" panose="020B0609070205080204" pitchFamily="49" charset="-128"/>
            </a:endParaRPr>
          </a:p>
          <a:p>
            <a:pPr marR="0" lvl="1" rtl="0"/>
            <a:r>
              <a:rPr lang="ja-JP" altLang="en-US" b="0" i="0" u="none" strike="noStrike" kern="100" baseline="0" dirty="0" smtClean="0">
                <a:latin typeface="Arial" panose="020B0604020202020204" pitchFamily="34" charset="0"/>
                <a:ea typeface="ＭＳ ゴシック" panose="020B0609070205080204" pitchFamily="49" charset="-128"/>
              </a:rPr>
              <a:t>食べ物の写真が載っていたが、</a:t>
            </a:r>
            <a:endParaRPr lang="en-US" altLang="ja-JP" b="0" i="0" u="none" strike="noStrike" kern="100" baseline="0" dirty="0" smtClean="0">
              <a:latin typeface="Arial" panose="020B0604020202020204" pitchFamily="34" charset="0"/>
              <a:ea typeface="ＭＳ ゴシック" panose="020B0609070205080204" pitchFamily="49" charset="-128"/>
            </a:endParaRPr>
          </a:p>
          <a:p>
            <a:pPr marL="457200" marR="0" lvl="1" indent="0" rtl="0">
              <a:buNone/>
            </a:pPr>
            <a:r>
              <a:rPr lang="ja-JP" altLang="en-US" kern="100" dirty="0">
                <a:latin typeface="Arial" panose="020B0604020202020204" pitchFamily="34" charset="0"/>
                <a:ea typeface="ＭＳ ゴシック" panose="020B0609070205080204" pitchFamily="49" charset="-128"/>
              </a:rPr>
              <a:t>　</a:t>
            </a:r>
            <a:r>
              <a:rPr lang="ja-JP" altLang="en-US" b="0" i="0" u="none" strike="noStrike" kern="100" baseline="0" dirty="0" smtClean="0">
                <a:latin typeface="Arial" panose="020B0604020202020204" pitchFamily="34" charset="0"/>
                <a:ea typeface="ＭＳ ゴシック" panose="020B0609070205080204" pitchFamily="49" charset="-128"/>
              </a:rPr>
              <a:t>広告に対するイメージは悪くならなかった。</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pic>
        <p:nvPicPr>
          <p:cNvPr id="4" name="図 3"/>
          <p:cNvPicPr>
            <a:picLocks noChangeAspect="1"/>
          </p:cNvPicPr>
          <p:nvPr/>
        </p:nvPicPr>
        <p:blipFill rotWithShape="1">
          <a:blip r:embed="rId2" cstate="print">
            <a:extLst>
              <a:ext uri="{28A0092B-C50C-407E-A947-70E740481C1C}">
                <a14:useLocalDpi xmlns:a14="http://schemas.microsoft.com/office/drawing/2010/main" val="0"/>
              </a:ext>
            </a:extLst>
          </a:blip>
          <a:srcRect l="10166" t="15737" r="10649" b="24957"/>
          <a:stretch/>
        </p:blipFill>
        <p:spPr>
          <a:xfrm>
            <a:off x="8001000" y="2542781"/>
            <a:ext cx="3443159" cy="3823094"/>
          </a:xfrm>
          <a:prstGeom prst="rect">
            <a:avLst/>
          </a:prstGeom>
        </p:spPr>
      </p:pic>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15</a:t>
            </a:fld>
            <a:endParaRPr kumimoji="1" lang="ja-JP" altLang="en-US"/>
          </a:p>
        </p:txBody>
      </p:sp>
    </p:spTree>
    <p:extLst>
      <p:ext uri="{BB962C8B-B14F-4D97-AF65-F5344CB8AC3E}">
        <p14:creationId xmlns:p14="http://schemas.microsoft.com/office/powerpoint/2010/main" val="2179979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955675"/>
          </a:xfrm>
        </p:spPr>
        <p:txBody>
          <a:bodyPr/>
          <a:lstStyle/>
          <a:p>
            <a:r>
              <a:rPr lang="ja-JP" altLang="en-US" dirty="0" smtClean="0"/>
              <a:t>広告の場として</a:t>
            </a:r>
            <a:r>
              <a:rPr kumimoji="1" lang="ja-JP" altLang="en-US" dirty="0" smtClean="0"/>
              <a:t>のトイレのメリット</a:t>
            </a:r>
            <a:endParaRPr kumimoji="1" lang="ja-JP" altLang="en-US" dirty="0"/>
          </a:p>
        </p:txBody>
      </p:sp>
      <p:sp>
        <p:nvSpPr>
          <p:cNvPr id="3" name="コンテンツ プレースホルダー 2"/>
          <p:cNvSpPr>
            <a:spLocks noGrp="1"/>
          </p:cNvSpPr>
          <p:nvPr>
            <p:ph idx="1"/>
          </p:nvPr>
        </p:nvSpPr>
        <p:spPr>
          <a:xfrm>
            <a:off x="838200" y="1320800"/>
            <a:ext cx="10515600" cy="4565877"/>
          </a:xfrm>
        </p:spPr>
        <p:txBody>
          <a:bodyPr/>
          <a:lstStyle/>
          <a:p>
            <a:pPr marL="0" indent="0">
              <a:buNone/>
            </a:pPr>
            <a:endParaRPr kumimoji="1" lang="en-US" altLang="ja-JP" dirty="0" smtClean="0"/>
          </a:p>
          <a:p>
            <a:r>
              <a:rPr kumimoji="1" lang="ja-JP" altLang="en-US" dirty="0" smtClean="0"/>
              <a:t>性別が分けられる</a:t>
            </a:r>
            <a:endParaRPr kumimoji="1" lang="en-US" altLang="ja-JP" dirty="0" smtClean="0"/>
          </a:p>
          <a:p>
            <a:r>
              <a:rPr lang="ja-JP" altLang="en-US" dirty="0"/>
              <a:t>他</a:t>
            </a:r>
            <a:r>
              <a:rPr lang="ja-JP" altLang="en-US" dirty="0" smtClean="0"/>
              <a:t>に見るものが無い→そこに広告があれば見たくなる</a:t>
            </a:r>
            <a:endParaRPr lang="en-US" altLang="ja-JP" dirty="0" smtClean="0"/>
          </a:p>
          <a:p>
            <a:r>
              <a:rPr lang="ja-JP" altLang="en-US" dirty="0" smtClean="0"/>
              <a:t>通り過ぎないため内容を詳しく読む時間がある</a:t>
            </a:r>
            <a:endParaRPr lang="en-US" altLang="ja-JP" dirty="0" smtClean="0"/>
          </a:p>
          <a:p>
            <a:r>
              <a:rPr lang="ja-JP" altLang="en-US" dirty="0" smtClean="0"/>
              <a:t>地域のセグメンテーションができる</a:t>
            </a:r>
            <a:endParaRPr lang="en-US" altLang="ja-JP" dirty="0" smtClean="0"/>
          </a:p>
          <a:p>
            <a:pPr marL="0" indent="0">
              <a:buNone/>
            </a:pP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F29A2742-C76D-43AC-AB55-F834299419AF}" type="slidenum">
              <a:rPr kumimoji="1" lang="ja-JP" altLang="en-US" smtClean="0"/>
              <a:t>16</a:t>
            </a:fld>
            <a:endParaRPr kumimoji="1" lang="ja-JP" altLang="en-US"/>
          </a:p>
        </p:txBody>
      </p:sp>
    </p:spTree>
    <p:extLst>
      <p:ext uri="{BB962C8B-B14F-4D97-AF65-F5344CB8AC3E}">
        <p14:creationId xmlns:p14="http://schemas.microsoft.com/office/powerpoint/2010/main" val="26151869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広告の場としてのトイレのデメリット</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媒体数が少ない</a:t>
            </a:r>
            <a:endParaRPr kumimoji="1" lang="en-US" altLang="ja-JP" dirty="0" smtClean="0"/>
          </a:p>
          <a:p>
            <a:r>
              <a:rPr lang="ja-JP" altLang="en-US" dirty="0" smtClean="0"/>
              <a:t>スペースの融通性がない</a:t>
            </a:r>
            <a:endParaRPr lang="en-US" altLang="ja-JP" dirty="0" smtClean="0"/>
          </a:p>
          <a:p>
            <a:r>
              <a:rPr kumimoji="1" lang="ja-JP" altLang="en-US" dirty="0" smtClean="0"/>
              <a:t>広告がマイナスイメージになる可能性がある</a:t>
            </a:r>
            <a:endParaRPr kumimoji="1" lang="en-US" altLang="ja-JP" dirty="0" smtClean="0"/>
          </a:p>
          <a:p>
            <a:r>
              <a:rPr lang="ja-JP" altLang="en-US" dirty="0"/>
              <a:t>広告</a:t>
            </a:r>
            <a:r>
              <a:rPr lang="ja-JP" altLang="en-US" dirty="0" smtClean="0"/>
              <a:t>の</a:t>
            </a:r>
            <a:r>
              <a:rPr lang="ja-JP" altLang="en-US" dirty="0"/>
              <a:t>露出度</a:t>
            </a:r>
            <a:r>
              <a:rPr lang="ja-JP" altLang="en-US" dirty="0" smtClean="0"/>
              <a:t>が低い</a:t>
            </a:r>
            <a:endParaRPr lang="en-US" altLang="ja-JP" dirty="0" smtClean="0"/>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F29A2742-C76D-43AC-AB55-F834299419AF}" type="slidenum">
              <a:rPr kumimoji="1" lang="ja-JP" altLang="en-US" smtClean="0"/>
              <a:t>17</a:t>
            </a:fld>
            <a:endParaRPr kumimoji="1" lang="ja-JP" altLang="en-US"/>
          </a:p>
        </p:txBody>
      </p:sp>
    </p:spTree>
    <p:extLst>
      <p:ext uri="{BB962C8B-B14F-4D97-AF65-F5344CB8AC3E}">
        <p14:creationId xmlns:p14="http://schemas.microsoft.com/office/powerpoint/2010/main" val="26789199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目次</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a:xfrm>
            <a:off x="838200" y="1506328"/>
            <a:ext cx="10515600" cy="4351338"/>
          </a:xfrm>
        </p:spPr>
        <p:txBody>
          <a:bodyPr/>
          <a:lstStyle/>
          <a:p>
            <a:pPr lvl="0"/>
            <a:r>
              <a:rPr lang="ja-JP" altLang="en-US" kern="100" dirty="0">
                <a:latin typeface="Arial" panose="020B0604020202020204" pitchFamily="34" charset="0"/>
                <a:ea typeface="ＭＳ ゴシック" panose="020B0609070205080204" pitchFamily="49" charset="-128"/>
              </a:rPr>
              <a:t>はじめに</a:t>
            </a:r>
          </a:p>
          <a:p>
            <a:pPr lvl="0"/>
            <a:r>
              <a:rPr lang="ja-JP" altLang="en-US" kern="100" dirty="0">
                <a:latin typeface="Arial" panose="020B0604020202020204" pitchFamily="34" charset="0"/>
                <a:ea typeface="ＭＳ ゴシック" panose="020B0609070205080204" pitchFamily="49" charset="-128"/>
              </a:rPr>
              <a:t>現状分析</a:t>
            </a:r>
          </a:p>
          <a:p>
            <a:pPr lvl="0"/>
            <a:r>
              <a:rPr lang="ja-JP" altLang="en-US" sz="4000" kern="100" dirty="0">
                <a:latin typeface="Arial" panose="020B0604020202020204" pitchFamily="34" charset="0"/>
                <a:ea typeface="ＭＳ ゴシック" panose="020B0609070205080204" pitchFamily="49" charset="-128"/>
              </a:rPr>
              <a:t>問題意識</a:t>
            </a:r>
          </a:p>
          <a:p>
            <a:pPr lvl="0"/>
            <a:r>
              <a:rPr lang="ja-JP" altLang="en-US" kern="100" dirty="0">
                <a:latin typeface="Arial" panose="020B0604020202020204" pitchFamily="34" charset="0"/>
                <a:ea typeface="ＭＳ ゴシック" panose="020B0609070205080204" pitchFamily="49" charset="-128"/>
              </a:rPr>
              <a:t>研究目的</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仮説</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効果測定の指標</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参考文献・参考</a:t>
            </a:r>
            <a:r>
              <a:rPr lang="en-US" altLang="ja-JP" kern="100" dirty="0">
                <a:latin typeface="Arial" panose="020B0604020202020204" pitchFamily="34" charset="0"/>
                <a:ea typeface="ＭＳ ゴシック" panose="020B0609070205080204" pitchFamily="49" charset="-128"/>
              </a:rPr>
              <a:t>URL</a:t>
            </a:r>
            <a:endParaRPr lang="ja-JP" altLang="en-US" kern="100" dirty="0">
              <a:latin typeface="Times New Roman" panose="02020603050405020304" pitchFamily="18" charset="0"/>
              <a:ea typeface="ＭＳ ゴシック" panose="020B0609070205080204" pitchFamily="49" charset="-128"/>
            </a:endParaRP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18</a:t>
            </a:fld>
            <a:endParaRPr kumimoji="1" lang="ja-JP" altLang="en-US"/>
          </a:p>
        </p:txBody>
      </p:sp>
    </p:spTree>
    <p:extLst>
      <p:ext uri="{BB962C8B-B14F-4D97-AF65-F5344CB8AC3E}">
        <p14:creationId xmlns:p14="http://schemas.microsoft.com/office/powerpoint/2010/main" val="42818984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dirty="0" smtClean="0">
                <a:latin typeface="Arial" panose="020B0604020202020204" pitchFamily="34" charset="0"/>
                <a:ea typeface="ＭＳ ゴシック" panose="020B0609070205080204" pitchFamily="49" charset="-128"/>
              </a:rPr>
              <a:t>問題意識</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a:xfrm>
            <a:off x="1333500" y="2425700"/>
            <a:ext cx="9525000" cy="3298825"/>
          </a:xfrm>
        </p:spPr>
        <p:txBody>
          <a:bodyPr>
            <a:normAutofit/>
          </a:bodyPr>
          <a:lstStyle/>
          <a:p>
            <a:pPr marL="0" marR="0" lvl="0" indent="0" algn="ctr" rtl="0">
              <a:buNone/>
            </a:pPr>
            <a:r>
              <a:rPr lang="ja-JP" altLang="en-US" sz="3600" b="0" i="0" u="none" strike="noStrike" kern="100" baseline="0" dirty="0" smtClean="0">
                <a:latin typeface="Arial" panose="020B0604020202020204" pitchFamily="34" charset="0"/>
                <a:ea typeface="ＭＳ ゴシック" panose="020B0609070205080204" pitchFamily="49" charset="-128"/>
              </a:rPr>
              <a:t>トイレ広告は他の</a:t>
            </a:r>
            <a:r>
              <a:rPr lang="en-US" altLang="ja-JP" sz="3600" b="0" i="0" u="none" strike="noStrike" kern="100" baseline="0" dirty="0" smtClean="0">
                <a:latin typeface="Arial" panose="020B0604020202020204" pitchFamily="34" charset="0"/>
                <a:ea typeface="ＭＳ ゴシック" panose="020B0609070205080204" pitchFamily="49" charset="-128"/>
              </a:rPr>
              <a:t>OOH</a:t>
            </a:r>
            <a:r>
              <a:rPr lang="ja-JP" altLang="en-US" sz="3600" b="0" i="0" u="none" strike="noStrike" kern="100" baseline="0" dirty="0" smtClean="0">
                <a:latin typeface="Arial" panose="020B0604020202020204" pitchFamily="34" charset="0"/>
                <a:ea typeface="ＭＳ ゴシック" panose="020B0609070205080204" pitchFamily="49" charset="-128"/>
              </a:rPr>
              <a:t>広告と比べて</a:t>
            </a:r>
            <a:endParaRPr lang="en-US" altLang="ja-JP" sz="3600" b="0" i="0" u="none" strike="noStrike" kern="100" baseline="0" dirty="0" smtClean="0">
              <a:latin typeface="Arial" panose="020B0604020202020204" pitchFamily="34" charset="0"/>
              <a:ea typeface="ＭＳ ゴシック" panose="020B0609070205080204" pitchFamily="49" charset="-128"/>
            </a:endParaRPr>
          </a:p>
          <a:p>
            <a:pPr marL="0" marR="0" lvl="0" indent="0" algn="ctr" rtl="0">
              <a:buNone/>
            </a:pPr>
            <a:r>
              <a:rPr lang="ja-JP" altLang="en-US" sz="3600" b="0" i="0" u="none" strike="noStrike" kern="100" baseline="0" dirty="0" smtClean="0">
                <a:latin typeface="Arial" panose="020B0604020202020204" pitchFamily="34" charset="0"/>
                <a:ea typeface="ＭＳ ゴシック" panose="020B0609070205080204" pitchFamily="49" charset="-128"/>
              </a:rPr>
              <a:t>広告効果にどのような違いがあるのだろうか</a:t>
            </a:r>
            <a:endParaRPr lang="ja-JP" altLang="en-US" sz="3600"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角丸四角形 3"/>
          <p:cNvSpPr/>
          <p:nvPr/>
        </p:nvSpPr>
        <p:spPr>
          <a:xfrm>
            <a:off x="1266825" y="2179637"/>
            <a:ext cx="9658350" cy="1790700"/>
          </a:xfrm>
          <a:prstGeom prst="roundRec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noFill/>
            </a:endParaRP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19</a:t>
            </a:fld>
            <a:endParaRPr kumimoji="1" lang="ja-JP" altLang="en-US"/>
          </a:p>
        </p:txBody>
      </p:sp>
    </p:spTree>
    <p:extLst>
      <p:ext uri="{BB962C8B-B14F-4D97-AF65-F5344CB8AC3E}">
        <p14:creationId xmlns:p14="http://schemas.microsoft.com/office/powerpoint/2010/main" val="2407358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目次</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marR="0" lvl="0" rtl="0"/>
            <a:r>
              <a:rPr lang="ja-JP" altLang="en-US" sz="4000" b="0" i="0" u="none" strike="noStrike" kern="100" baseline="0" dirty="0" smtClean="0">
                <a:latin typeface="Arial" panose="020B0604020202020204" pitchFamily="34" charset="0"/>
                <a:ea typeface="ＭＳ ゴシック" panose="020B0609070205080204" pitchFamily="49" charset="-128"/>
              </a:rPr>
              <a:t>はじめに</a:t>
            </a: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現状分析</a:t>
            </a: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問題意識</a:t>
            </a: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研究目的</a:t>
            </a:r>
            <a:endParaRPr lang="en-US" altLang="ja-JP" b="0" i="0" u="none" strike="noStrike" kern="100" baseline="0" dirty="0" smtClean="0">
              <a:latin typeface="Arial" panose="020B0604020202020204" pitchFamily="34" charset="0"/>
              <a:ea typeface="ＭＳ ゴシック" panose="020B0609070205080204" pitchFamily="49" charset="-128"/>
            </a:endParaRPr>
          </a:p>
          <a:p>
            <a:pPr marR="0" lvl="0" rtl="0"/>
            <a:r>
              <a:rPr lang="ja-JP" altLang="en-US" kern="100" dirty="0" smtClean="0">
                <a:latin typeface="Arial" panose="020B0604020202020204" pitchFamily="34" charset="0"/>
                <a:ea typeface="ＭＳ ゴシック" panose="020B0609070205080204" pitchFamily="49" charset="-128"/>
              </a:rPr>
              <a:t>仮説</a:t>
            </a:r>
            <a:endParaRPr lang="en-US" altLang="ja-JP" kern="100" dirty="0" smtClean="0">
              <a:latin typeface="Arial" panose="020B0604020202020204" pitchFamily="34" charset="0"/>
              <a:ea typeface="ＭＳ ゴシック" panose="020B0609070205080204" pitchFamily="49" charset="-128"/>
            </a:endParaRP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効果</a:t>
            </a:r>
            <a:r>
              <a:rPr lang="ja-JP" altLang="en-US" b="0" i="0" u="none" strike="noStrike" kern="100" baseline="0" dirty="0">
                <a:latin typeface="Arial" panose="020B0604020202020204" pitchFamily="34" charset="0"/>
                <a:ea typeface="ＭＳ ゴシック" panose="020B0609070205080204" pitchFamily="49" charset="-128"/>
              </a:rPr>
              <a:t>測定</a:t>
            </a:r>
            <a:r>
              <a:rPr lang="ja-JP" altLang="en-US" b="0" i="0" u="none" strike="noStrike" kern="100" baseline="0" dirty="0" smtClean="0">
                <a:latin typeface="Arial" panose="020B0604020202020204" pitchFamily="34" charset="0"/>
                <a:ea typeface="ＭＳ ゴシック" panose="020B0609070205080204" pitchFamily="49" charset="-128"/>
              </a:rPr>
              <a:t>の指標</a:t>
            </a:r>
            <a:endParaRPr lang="en-US" altLang="ja-JP" b="0" i="0" u="none" strike="noStrike" kern="100" baseline="0" dirty="0" smtClean="0">
              <a:latin typeface="Arial" panose="020B0604020202020204" pitchFamily="34" charset="0"/>
              <a:ea typeface="ＭＳ ゴシック" panose="020B0609070205080204" pitchFamily="49" charset="-128"/>
            </a:endParaRPr>
          </a:p>
          <a:p>
            <a:pPr marR="0" lvl="0" rtl="0"/>
            <a:r>
              <a:rPr lang="ja-JP" altLang="en-US" kern="100" dirty="0" smtClean="0">
                <a:latin typeface="Arial" panose="020B0604020202020204" pitchFamily="34" charset="0"/>
                <a:ea typeface="ＭＳ ゴシック" panose="020B0609070205080204" pitchFamily="49" charset="-128"/>
              </a:rPr>
              <a:t>参考</a:t>
            </a:r>
            <a:r>
              <a:rPr lang="ja-JP" altLang="en-US" b="0" i="0" u="none" strike="noStrike" kern="100" baseline="0" dirty="0" smtClean="0">
                <a:latin typeface="Arial" panose="020B0604020202020204" pitchFamily="34" charset="0"/>
                <a:ea typeface="ＭＳ ゴシック" panose="020B0609070205080204" pitchFamily="49" charset="-128"/>
              </a:rPr>
              <a:t>文献・参考</a:t>
            </a:r>
            <a:r>
              <a:rPr lang="en-US" altLang="ja-JP" b="0" i="0" u="none" strike="noStrike" kern="100" baseline="0" dirty="0" smtClean="0">
                <a:latin typeface="Arial" panose="020B0604020202020204" pitchFamily="34" charset="0"/>
                <a:ea typeface="ＭＳ ゴシック" panose="020B0609070205080204" pitchFamily="49" charset="-128"/>
              </a:rPr>
              <a:t>URL</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2</a:t>
            </a:fld>
            <a:endParaRPr kumimoji="1" lang="ja-JP" altLang="en-US"/>
          </a:p>
        </p:txBody>
      </p:sp>
    </p:spTree>
    <p:extLst>
      <p:ext uri="{BB962C8B-B14F-4D97-AF65-F5344CB8AC3E}">
        <p14:creationId xmlns:p14="http://schemas.microsoft.com/office/powerpoint/2010/main" val="390997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en-US" altLang="ja-JP" b="0" i="0" u="none" strike="noStrike" kern="100" baseline="0" dirty="0" smtClean="0">
                <a:latin typeface="Arial" panose="020B0604020202020204" pitchFamily="34" charset="0"/>
                <a:ea typeface="ＭＳ ゴシック" panose="020B0609070205080204" pitchFamily="49" charset="-128"/>
              </a:rPr>
              <a:t>OOH</a:t>
            </a:r>
            <a:r>
              <a:rPr lang="ja-JP" altLang="en-US" b="0" i="0" u="none" strike="noStrike" kern="100" baseline="0" dirty="0" smtClean="0">
                <a:latin typeface="Arial" panose="020B0604020202020204" pitchFamily="34" charset="0"/>
                <a:ea typeface="ＭＳ ゴシック" panose="020B0609070205080204" pitchFamily="49" charset="-128"/>
              </a:rPr>
              <a:t>広告の種類</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a:xfrm>
            <a:off x="838200" y="1835150"/>
            <a:ext cx="10515600" cy="4351338"/>
          </a:xfrm>
        </p:spPr>
        <p:txBody>
          <a:bodyPr/>
          <a:lstStyle/>
          <a:p>
            <a:pPr marL="0" marR="0" lvl="0" indent="0" rtl="0">
              <a:buNone/>
            </a:pPr>
            <a:r>
              <a:rPr lang="ja-JP" altLang="en-US" b="0" i="0" u="none" strike="noStrike" kern="100" baseline="0" dirty="0" smtClean="0">
                <a:latin typeface="Arial" panose="020B0604020202020204" pitchFamily="34" charset="0"/>
                <a:ea typeface="ＭＳ ゴシック" panose="020B0609070205080204" pitchFamily="49" charset="-128"/>
              </a:rPr>
              <a:t>　</a:t>
            </a:r>
            <a:r>
              <a:rPr lang="ja-JP" altLang="en-US" sz="3200" b="0" i="0" u="none" strike="noStrike" kern="100" baseline="0" dirty="0" smtClean="0">
                <a:latin typeface="Arial" panose="020B0604020202020204" pitchFamily="34" charset="0"/>
                <a:ea typeface="ＭＳ ゴシック" panose="020B0609070205080204" pitchFamily="49" charset="-128"/>
              </a:rPr>
              <a:t>・屋外広告</a:t>
            </a:r>
          </a:p>
          <a:p>
            <a:pPr marL="0" marR="0" lvl="0" indent="0" rtl="0">
              <a:buNone/>
            </a:pPr>
            <a:r>
              <a:rPr lang="ja-JP" altLang="en-US" sz="3200" b="0" i="0" u="none" strike="noStrike" kern="100" baseline="0" dirty="0" smtClean="0">
                <a:latin typeface="Arial" panose="020B0604020202020204" pitchFamily="34" charset="0"/>
                <a:ea typeface="ＭＳ ゴシック" panose="020B0609070205080204" pitchFamily="49" charset="-128"/>
              </a:rPr>
              <a:t>　</a:t>
            </a:r>
            <a:endParaRPr lang="en-US" altLang="ja-JP" sz="3200" b="0" i="0" u="none" strike="noStrike" kern="100" baseline="0" dirty="0" smtClean="0">
              <a:latin typeface="Arial" panose="020B0604020202020204" pitchFamily="34" charset="0"/>
              <a:ea typeface="ＭＳ ゴシック" panose="020B0609070205080204" pitchFamily="49" charset="-128"/>
            </a:endParaRPr>
          </a:p>
          <a:p>
            <a:pPr marL="0" marR="0" lvl="0" indent="0" rtl="0">
              <a:buNone/>
            </a:pPr>
            <a:r>
              <a:rPr lang="ja-JP" altLang="en-US" sz="3200" kern="100" dirty="0">
                <a:latin typeface="Arial" panose="020B0604020202020204" pitchFamily="34" charset="0"/>
                <a:ea typeface="ＭＳ ゴシック" panose="020B0609070205080204" pitchFamily="49" charset="-128"/>
              </a:rPr>
              <a:t>　</a:t>
            </a:r>
            <a:r>
              <a:rPr lang="ja-JP" altLang="en-US" sz="3200" b="0" i="0" u="none" strike="noStrike" kern="100" baseline="0" dirty="0" smtClean="0">
                <a:latin typeface="Arial" panose="020B0604020202020204" pitchFamily="34" charset="0"/>
                <a:ea typeface="ＭＳ ゴシック" panose="020B0609070205080204" pitchFamily="49" charset="-128"/>
              </a:rPr>
              <a:t>・交通広告</a:t>
            </a:r>
          </a:p>
          <a:p>
            <a:pPr marL="0" marR="0" lvl="0" indent="0" rtl="0">
              <a:buNone/>
            </a:pPr>
            <a:r>
              <a:rPr lang="ja-JP" altLang="en-US" sz="3200" b="0" i="0" u="none" strike="noStrike" kern="100" baseline="0" dirty="0" smtClean="0">
                <a:latin typeface="Arial" panose="020B0604020202020204" pitchFamily="34" charset="0"/>
                <a:ea typeface="ＭＳ ゴシック" panose="020B0609070205080204" pitchFamily="49" charset="-128"/>
              </a:rPr>
              <a:t>　</a:t>
            </a:r>
            <a:endParaRPr lang="en-US" altLang="ja-JP" sz="3200" b="0" i="0" u="none" strike="noStrike" kern="100" baseline="0" dirty="0" smtClean="0">
              <a:latin typeface="Arial" panose="020B0604020202020204" pitchFamily="34" charset="0"/>
              <a:ea typeface="ＭＳ ゴシック" panose="020B0609070205080204" pitchFamily="49" charset="-128"/>
            </a:endParaRPr>
          </a:p>
          <a:p>
            <a:pPr marL="0" marR="0" lvl="0" indent="0" rtl="0">
              <a:buNone/>
            </a:pPr>
            <a:r>
              <a:rPr lang="ja-JP" altLang="en-US" sz="3200" b="0" i="0" u="none" strike="noStrike" kern="100" baseline="0" dirty="0" smtClean="0">
                <a:latin typeface="Arial" panose="020B0604020202020204" pitchFamily="34" charset="0"/>
                <a:ea typeface="ＭＳ ゴシック" panose="020B0609070205080204" pitchFamily="49" charset="-128"/>
              </a:rPr>
              <a:t>　・</a:t>
            </a:r>
            <a:r>
              <a:rPr lang="en-US" altLang="ja-JP" sz="3200" b="0" i="0" u="none" strike="noStrike" kern="100" baseline="0" dirty="0" smtClean="0">
                <a:latin typeface="Arial" panose="020B0604020202020204" pitchFamily="34" charset="0"/>
                <a:ea typeface="ＭＳ ゴシック" panose="020B0609070205080204" pitchFamily="49" charset="-128"/>
              </a:rPr>
              <a:t>POP</a:t>
            </a:r>
            <a:r>
              <a:rPr lang="ja-JP" altLang="en-US" sz="3200" b="0" i="0" u="none" strike="noStrike" kern="100" baseline="0" dirty="0" smtClean="0">
                <a:latin typeface="Arial" panose="020B0604020202020204" pitchFamily="34" charset="0"/>
                <a:ea typeface="ＭＳ ゴシック" panose="020B0609070205080204" pitchFamily="49" charset="-128"/>
              </a:rPr>
              <a:t>広告　</a:t>
            </a:r>
            <a:r>
              <a:rPr lang="ja-JP" altLang="en-US" b="0" i="0" u="none" strike="noStrike" kern="100" baseline="0" dirty="0" smtClean="0">
                <a:latin typeface="Arial" panose="020B0604020202020204" pitchFamily="34" charset="0"/>
                <a:ea typeface="ＭＳ ゴシック" panose="020B0609070205080204" pitchFamily="49" charset="-128"/>
              </a:rPr>
              <a:t>　</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テキスト ボックス 3"/>
          <p:cNvSpPr txBox="1"/>
          <p:nvPr/>
        </p:nvSpPr>
        <p:spPr>
          <a:xfrm>
            <a:off x="6791325" y="6400412"/>
            <a:ext cx="4562475" cy="276999"/>
          </a:xfrm>
          <a:prstGeom prst="rect">
            <a:avLst/>
          </a:prstGeom>
          <a:noFill/>
        </p:spPr>
        <p:txBody>
          <a:bodyPr wrap="square" rtlCol="0">
            <a:spAutoFit/>
          </a:bodyPr>
          <a:lstStyle/>
          <a:p>
            <a:r>
              <a:rPr lang="ja-JP" altLang="en-US" sz="1200" dirty="0"/>
              <a:t>清水公一</a:t>
            </a:r>
            <a:r>
              <a:rPr lang="en-US" altLang="ja-JP" sz="1200" dirty="0"/>
              <a:t>(2014)『</a:t>
            </a:r>
            <a:r>
              <a:rPr lang="ja-JP" altLang="en-US" sz="1200" dirty="0"/>
              <a:t>広告の理論と戦略</a:t>
            </a:r>
            <a:r>
              <a:rPr lang="en-US" altLang="ja-JP" sz="1200" dirty="0"/>
              <a:t>(</a:t>
            </a:r>
            <a:r>
              <a:rPr lang="ja-JP" altLang="en-US" sz="1200" dirty="0"/>
              <a:t>第</a:t>
            </a:r>
            <a:r>
              <a:rPr lang="en-US" altLang="ja-JP" sz="1200" dirty="0"/>
              <a:t>18</a:t>
            </a:r>
            <a:r>
              <a:rPr lang="ja-JP" altLang="en-US" sz="1200" dirty="0"/>
              <a:t>版</a:t>
            </a:r>
            <a:r>
              <a:rPr lang="en-US" altLang="ja-JP" sz="1200" dirty="0" smtClean="0"/>
              <a:t>)』p187</a:t>
            </a:r>
            <a:r>
              <a:rPr lang="ja-JP" altLang="en-US" sz="1200" dirty="0" smtClean="0"/>
              <a:t>～</a:t>
            </a:r>
            <a:r>
              <a:rPr lang="en-US" altLang="ja-JP" sz="1200" dirty="0" smtClean="0"/>
              <a:t>194</a:t>
            </a:r>
            <a:endParaRPr kumimoji="1" lang="ja-JP" altLang="en-US" sz="1200" dirty="0"/>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20</a:t>
            </a:fld>
            <a:endParaRPr kumimoji="1" lang="ja-JP" altLang="en-US"/>
          </a:p>
        </p:txBody>
      </p:sp>
    </p:spTree>
    <p:extLst>
      <p:ext uri="{BB962C8B-B14F-4D97-AF65-F5344CB8AC3E}">
        <p14:creationId xmlns:p14="http://schemas.microsoft.com/office/powerpoint/2010/main" val="30181222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smtClean="0"/>
              <a:t>OOH</a:t>
            </a:r>
            <a:r>
              <a:rPr lang="ja-JP" altLang="en-US" smtClean="0"/>
              <a:t>広告の種類</a:t>
            </a:r>
            <a:r>
              <a:rPr lang="en-US" altLang="ja-JP" smtClean="0"/>
              <a:t/>
            </a:r>
            <a:br>
              <a:rPr lang="en-US" altLang="ja-JP" smtClean="0"/>
            </a:br>
            <a:r>
              <a:rPr lang="en-US" altLang="ja-JP" smtClean="0"/>
              <a:t/>
            </a:r>
            <a:br>
              <a:rPr lang="en-US" altLang="ja-JP" smtClean="0"/>
            </a:br>
            <a:r>
              <a:rPr lang="ja-JP" altLang="en-US" smtClean="0"/>
              <a:t>屋外広告</a:t>
            </a:r>
            <a:r>
              <a:rPr lang="en-US" altLang="ja-JP" smtClean="0"/>
              <a:t>(outdoor advertising)</a:t>
            </a:r>
            <a:endParaRPr lang="ja-JP" altLang="en-US" dirty="0" smtClean="0"/>
          </a:p>
        </p:txBody>
      </p:sp>
      <p:sp>
        <p:nvSpPr>
          <p:cNvPr id="3" name="テキスト プレースホルダー 2"/>
          <p:cNvSpPr>
            <a:spLocks noGrp="1"/>
          </p:cNvSpPr>
          <p:nvPr>
            <p:ph type="body" idx="1"/>
          </p:nvPr>
        </p:nvSpPr>
        <p:spPr/>
        <p:txBody>
          <a:bodyPr/>
          <a:lstStyle/>
          <a:p>
            <a:pPr lvl="0"/>
            <a:r>
              <a:rPr lang="ja-JP" altLang="en-US" dirty="0" smtClean="0"/>
              <a:t>家屋や社屋の外に継続して掲出される広告</a:t>
            </a:r>
            <a:endParaRPr lang="en-US" altLang="ja-JP" dirty="0" smtClean="0"/>
          </a:p>
          <a:p>
            <a:pPr lvl="0"/>
            <a:endParaRPr lang="ja-JP" altLang="en-US" sz="2000" dirty="0" smtClean="0"/>
          </a:p>
          <a:p>
            <a:pPr lvl="1"/>
            <a:r>
              <a:rPr lang="ja-JP" altLang="en-US" dirty="0" smtClean="0"/>
              <a:t>屋外広告の媒体特性</a:t>
            </a:r>
            <a:endParaRPr lang="en-US" altLang="ja-JP" dirty="0" smtClean="0"/>
          </a:p>
          <a:p>
            <a:pPr lvl="1"/>
            <a:endParaRPr lang="ja-JP" altLang="en-US" sz="1000" dirty="0" smtClean="0"/>
          </a:p>
          <a:p>
            <a:pPr lvl="2"/>
            <a:r>
              <a:rPr lang="ja-JP" altLang="en-US" dirty="0" smtClean="0"/>
              <a:t>定置媒体なので、地域のシンボルになり反復訴求ができる。</a:t>
            </a:r>
          </a:p>
          <a:p>
            <a:pPr lvl="2"/>
            <a:r>
              <a:rPr lang="ja-JP" altLang="en-US" dirty="0" smtClean="0"/>
              <a:t>スペースの融通性が大きく、いろいろな形のものが期待できる。</a:t>
            </a:r>
          </a:p>
          <a:p>
            <a:pPr lvl="2"/>
            <a:r>
              <a:rPr lang="ja-JP" altLang="en-US" dirty="0" smtClean="0"/>
              <a:t>サインとアクションの結合効果が得られる。</a:t>
            </a:r>
          </a:p>
          <a:p>
            <a:pPr lvl="2"/>
            <a:r>
              <a:rPr lang="ja-JP" altLang="en-US" dirty="0" smtClean="0"/>
              <a:t>昼は、色と動きの効果、夜は照明効果が発揮できる。</a:t>
            </a:r>
          </a:p>
          <a:p>
            <a:pPr lvl="2"/>
            <a:r>
              <a:rPr lang="ja-JP" altLang="en-US" dirty="0" smtClean="0"/>
              <a:t>広告の制作過程に注目させるティーザー広告に最適である。</a:t>
            </a:r>
          </a:p>
        </p:txBody>
      </p:sp>
      <p:sp>
        <p:nvSpPr>
          <p:cNvPr id="5" name="テキスト ボックス 4"/>
          <p:cNvSpPr txBox="1"/>
          <p:nvPr/>
        </p:nvSpPr>
        <p:spPr>
          <a:xfrm>
            <a:off x="6791325" y="6444476"/>
            <a:ext cx="4562475" cy="276999"/>
          </a:xfrm>
          <a:prstGeom prst="rect">
            <a:avLst/>
          </a:prstGeom>
          <a:noFill/>
        </p:spPr>
        <p:txBody>
          <a:bodyPr wrap="square" rtlCol="0">
            <a:spAutoFit/>
          </a:bodyPr>
          <a:lstStyle/>
          <a:p>
            <a:r>
              <a:rPr lang="ja-JP" altLang="en-US" sz="1200" dirty="0"/>
              <a:t>清水公一</a:t>
            </a:r>
            <a:r>
              <a:rPr lang="en-US" altLang="ja-JP" sz="1200" dirty="0"/>
              <a:t>(2014)『</a:t>
            </a:r>
            <a:r>
              <a:rPr lang="ja-JP" altLang="en-US" sz="1200" dirty="0"/>
              <a:t>広告の理論と戦略</a:t>
            </a:r>
            <a:r>
              <a:rPr lang="en-US" altLang="ja-JP" sz="1200" dirty="0"/>
              <a:t>(</a:t>
            </a:r>
            <a:r>
              <a:rPr lang="ja-JP" altLang="en-US" sz="1200" dirty="0"/>
              <a:t>第</a:t>
            </a:r>
            <a:r>
              <a:rPr lang="en-US" altLang="ja-JP" sz="1200" dirty="0"/>
              <a:t>18</a:t>
            </a:r>
            <a:r>
              <a:rPr lang="ja-JP" altLang="en-US" sz="1200" dirty="0"/>
              <a:t>版</a:t>
            </a:r>
            <a:r>
              <a:rPr lang="en-US" altLang="ja-JP" sz="1200" dirty="0" smtClean="0"/>
              <a:t>)』p187</a:t>
            </a:r>
            <a:r>
              <a:rPr lang="ja-JP" altLang="en-US" sz="1200" dirty="0" smtClean="0"/>
              <a:t>～</a:t>
            </a:r>
            <a:r>
              <a:rPr lang="en-US" altLang="ja-JP" sz="1200" dirty="0" smtClean="0"/>
              <a:t>194</a:t>
            </a:r>
            <a:endParaRPr kumimoji="1" lang="ja-JP" altLang="en-US" sz="1200" dirty="0"/>
          </a:p>
        </p:txBody>
      </p:sp>
      <p:sp>
        <p:nvSpPr>
          <p:cNvPr id="6" name="日付プレースホルダー 5"/>
          <p:cNvSpPr>
            <a:spLocks noGrp="1"/>
          </p:cNvSpPr>
          <p:nvPr>
            <p:ph type="dt" sz="half" idx="10"/>
          </p:nvPr>
        </p:nvSpPr>
        <p:spPr/>
        <p:txBody>
          <a:bodyPr/>
          <a:lstStyle/>
          <a:p>
            <a:r>
              <a:rPr kumimoji="1" lang="en-US" altLang="ja-JP" smtClean="0"/>
              <a:t>2016/9/6</a:t>
            </a:r>
            <a:endParaRPr kumimoji="1" lang="ja-JP" altLang="en-US"/>
          </a:p>
        </p:txBody>
      </p:sp>
      <p:sp>
        <p:nvSpPr>
          <p:cNvPr id="7" name="スライド番号プレースホルダー 6"/>
          <p:cNvSpPr>
            <a:spLocks noGrp="1"/>
          </p:cNvSpPr>
          <p:nvPr>
            <p:ph type="sldNum" sz="quarter" idx="12"/>
          </p:nvPr>
        </p:nvSpPr>
        <p:spPr/>
        <p:txBody>
          <a:bodyPr/>
          <a:lstStyle/>
          <a:p>
            <a:fld id="{C297A4AD-7F4F-4CA8-9FE8-BF7DB33F2223}" type="slidenum">
              <a:rPr kumimoji="1" lang="ja-JP" altLang="en-US" smtClean="0"/>
              <a:t>21</a:t>
            </a:fld>
            <a:endParaRPr kumimoji="1" lang="ja-JP" altLang="en-US" dirty="0"/>
          </a:p>
        </p:txBody>
      </p:sp>
    </p:spTree>
    <p:extLst>
      <p:ext uri="{BB962C8B-B14F-4D97-AF65-F5344CB8AC3E}">
        <p14:creationId xmlns:p14="http://schemas.microsoft.com/office/powerpoint/2010/main" val="276384878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OOH</a:t>
            </a:r>
            <a:r>
              <a:rPr lang="ja-JP" altLang="en-US" dirty="0" smtClean="0"/>
              <a:t>広告の種類</a:t>
            </a:r>
            <a:r>
              <a:rPr lang="en-US" altLang="ja-JP" dirty="0" smtClean="0"/>
              <a:t/>
            </a:r>
            <a:br>
              <a:rPr lang="en-US" altLang="ja-JP" dirty="0" smtClean="0"/>
            </a:br>
            <a:r>
              <a:rPr lang="en-US" altLang="ja-JP" dirty="0" smtClean="0"/>
              <a:t/>
            </a:r>
            <a:br>
              <a:rPr lang="en-US" altLang="ja-JP" dirty="0" smtClean="0"/>
            </a:br>
            <a:r>
              <a:rPr lang="ja-JP" altLang="en-US" dirty="0" smtClean="0"/>
              <a:t>交通広告</a:t>
            </a:r>
          </a:p>
        </p:txBody>
      </p:sp>
      <p:sp>
        <p:nvSpPr>
          <p:cNvPr id="3" name="テキスト プレースホルダー 2"/>
          <p:cNvSpPr>
            <a:spLocks noGrp="1"/>
          </p:cNvSpPr>
          <p:nvPr>
            <p:ph type="body" idx="1"/>
          </p:nvPr>
        </p:nvSpPr>
        <p:spPr/>
        <p:txBody>
          <a:bodyPr/>
          <a:lstStyle/>
          <a:p>
            <a:pPr lvl="0"/>
            <a:r>
              <a:rPr lang="ja-JP" altLang="en-US" dirty="0" smtClean="0"/>
              <a:t>車内広告・車外広告・駅広告</a:t>
            </a:r>
            <a:endParaRPr lang="en-US" altLang="ja-JP" dirty="0" smtClean="0"/>
          </a:p>
          <a:p>
            <a:pPr lvl="0"/>
            <a:endParaRPr lang="ja-JP" altLang="en-US" sz="1200" dirty="0" smtClean="0"/>
          </a:p>
          <a:p>
            <a:pPr lvl="1"/>
            <a:r>
              <a:rPr lang="ja-JP" altLang="en-US" dirty="0" smtClean="0"/>
              <a:t>交通広告の媒体特性</a:t>
            </a:r>
            <a:endParaRPr lang="en-US" altLang="ja-JP" dirty="0" smtClean="0"/>
          </a:p>
          <a:p>
            <a:pPr lvl="1"/>
            <a:endParaRPr lang="ja-JP" altLang="en-US" sz="1000" dirty="0" smtClean="0"/>
          </a:p>
          <a:p>
            <a:pPr lvl="2"/>
            <a:r>
              <a:rPr lang="ja-JP" altLang="en-US" dirty="0" smtClean="0"/>
              <a:t>沿線ごとの地域セグメントができる。</a:t>
            </a:r>
          </a:p>
          <a:p>
            <a:pPr lvl="2"/>
            <a:r>
              <a:rPr lang="ja-JP" altLang="en-US" dirty="0" smtClean="0"/>
              <a:t>乗客は捕らえられたオーディエンスである。</a:t>
            </a:r>
          </a:p>
          <a:p>
            <a:pPr lvl="2"/>
            <a:r>
              <a:rPr lang="ja-JP" altLang="en-US" dirty="0" smtClean="0"/>
              <a:t>全国の主な駅に掲出すれば、ネットワーク効果が期待できる。</a:t>
            </a:r>
          </a:p>
          <a:p>
            <a:pPr lvl="2"/>
            <a:r>
              <a:rPr lang="ja-JP" altLang="en-US" dirty="0" smtClean="0"/>
              <a:t>広告メッセージの到達頻度が高い。</a:t>
            </a:r>
          </a:p>
          <a:p>
            <a:pPr lvl="2"/>
            <a:r>
              <a:rPr lang="ja-JP" altLang="en-US" dirty="0" smtClean="0"/>
              <a:t>同時に数枚の中吊りを使うマッシブ・アタック広告もできる。</a:t>
            </a:r>
          </a:p>
        </p:txBody>
      </p:sp>
      <p:sp>
        <p:nvSpPr>
          <p:cNvPr id="5" name="テキスト ボックス 4"/>
          <p:cNvSpPr txBox="1"/>
          <p:nvPr/>
        </p:nvSpPr>
        <p:spPr>
          <a:xfrm>
            <a:off x="6791325" y="6454001"/>
            <a:ext cx="4562475" cy="276999"/>
          </a:xfrm>
          <a:prstGeom prst="rect">
            <a:avLst/>
          </a:prstGeom>
          <a:noFill/>
        </p:spPr>
        <p:txBody>
          <a:bodyPr wrap="square" rtlCol="0">
            <a:spAutoFit/>
          </a:bodyPr>
          <a:lstStyle/>
          <a:p>
            <a:r>
              <a:rPr lang="ja-JP" altLang="en-US" sz="1200" dirty="0"/>
              <a:t>清水公一</a:t>
            </a:r>
            <a:r>
              <a:rPr lang="en-US" altLang="ja-JP" sz="1200" dirty="0"/>
              <a:t>(2014)『</a:t>
            </a:r>
            <a:r>
              <a:rPr lang="ja-JP" altLang="en-US" sz="1200" dirty="0"/>
              <a:t>広告の理論と戦略</a:t>
            </a:r>
            <a:r>
              <a:rPr lang="en-US" altLang="ja-JP" sz="1200" dirty="0"/>
              <a:t>(</a:t>
            </a:r>
            <a:r>
              <a:rPr lang="ja-JP" altLang="en-US" sz="1200" dirty="0"/>
              <a:t>第</a:t>
            </a:r>
            <a:r>
              <a:rPr lang="en-US" altLang="ja-JP" sz="1200" dirty="0"/>
              <a:t>18</a:t>
            </a:r>
            <a:r>
              <a:rPr lang="ja-JP" altLang="en-US" sz="1200" dirty="0"/>
              <a:t>版</a:t>
            </a:r>
            <a:r>
              <a:rPr lang="en-US" altLang="ja-JP" sz="1200" dirty="0" smtClean="0"/>
              <a:t>)』p187</a:t>
            </a:r>
            <a:r>
              <a:rPr lang="ja-JP" altLang="en-US" sz="1200" dirty="0" smtClean="0"/>
              <a:t>～</a:t>
            </a:r>
            <a:r>
              <a:rPr lang="en-US" altLang="ja-JP" sz="1200" dirty="0" smtClean="0"/>
              <a:t>194</a:t>
            </a:r>
            <a:endParaRPr kumimoji="1" lang="ja-JP" altLang="en-US" sz="1200" dirty="0"/>
          </a:p>
        </p:txBody>
      </p:sp>
      <p:sp>
        <p:nvSpPr>
          <p:cNvPr id="6" name="日付プレースホルダー 5"/>
          <p:cNvSpPr>
            <a:spLocks noGrp="1"/>
          </p:cNvSpPr>
          <p:nvPr>
            <p:ph type="dt" sz="half" idx="10"/>
          </p:nvPr>
        </p:nvSpPr>
        <p:spPr/>
        <p:txBody>
          <a:bodyPr/>
          <a:lstStyle/>
          <a:p>
            <a:r>
              <a:rPr kumimoji="1" lang="en-US" altLang="ja-JP" smtClean="0"/>
              <a:t>2016/9/6</a:t>
            </a:r>
            <a:endParaRPr kumimoji="1" lang="ja-JP" altLang="en-US"/>
          </a:p>
        </p:txBody>
      </p:sp>
      <p:sp>
        <p:nvSpPr>
          <p:cNvPr id="7" name="スライド番号プレースホルダー 6"/>
          <p:cNvSpPr>
            <a:spLocks noGrp="1"/>
          </p:cNvSpPr>
          <p:nvPr>
            <p:ph type="sldNum" sz="quarter" idx="12"/>
          </p:nvPr>
        </p:nvSpPr>
        <p:spPr/>
        <p:txBody>
          <a:bodyPr/>
          <a:lstStyle/>
          <a:p>
            <a:fld id="{C297A4AD-7F4F-4CA8-9FE8-BF7DB33F2223}" type="slidenum">
              <a:rPr kumimoji="1" lang="ja-JP" altLang="en-US" smtClean="0"/>
              <a:t>22</a:t>
            </a:fld>
            <a:endParaRPr kumimoji="1" lang="ja-JP" altLang="en-US"/>
          </a:p>
        </p:txBody>
      </p:sp>
    </p:spTree>
    <p:extLst>
      <p:ext uri="{BB962C8B-B14F-4D97-AF65-F5344CB8AC3E}">
        <p14:creationId xmlns:p14="http://schemas.microsoft.com/office/powerpoint/2010/main" val="591275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OOH</a:t>
            </a:r>
            <a:r>
              <a:rPr lang="ja-JP" altLang="en-US" dirty="0" smtClean="0"/>
              <a:t>広告の種類</a:t>
            </a:r>
            <a:r>
              <a:rPr lang="en-US" altLang="ja-JP" dirty="0" smtClean="0"/>
              <a:t/>
            </a:r>
            <a:br>
              <a:rPr lang="en-US" altLang="ja-JP" dirty="0" smtClean="0"/>
            </a:br>
            <a:r>
              <a:rPr lang="en-US" altLang="ja-JP" dirty="0" smtClean="0"/>
              <a:t/>
            </a:r>
            <a:br>
              <a:rPr lang="en-US" altLang="ja-JP" dirty="0" smtClean="0"/>
            </a:br>
            <a:r>
              <a:rPr lang="en-US" altLang="ja-JP" dirty="0" smtClean="0"/>
              <a:t>POP</a:t>
            </a:r>
            <a:r>
              <a:rPr lang="ja-JP" altLang="en-US" dirty="0" smtClean="0"/>
              <a:t>広告</a:t>
            </a:r>
          </a:p>
        </p:txBody>
      </p:sp>
      <p:sp>
        <p:nvSpPr>
          <p:cNvPr id="3" name="テキスト プレースホルダー 2"/>
          <p:cNvSpPr>
            <a:spLocks noGrp="1"/>
          </p:cNvSpPr>
          <p:nvPr>
            <p:ph type="body" idx="1"/>
          </p:nvPr>
        </p:nvSpPr>
        <p:spPr/>
        <p:txBody>
          <a:bodyPr/>
          <a:lstStyle/>
          <a:p>
            <a:pPr lvl="0"/>
            <a:r>
              <a:rPr lang="ja-JP" altLang="en-US" dirty="0" smtClean="0"/>
              <a:t>販売時点やその付近に提示されるさまざまな形態の広告を含むものである。</a:t>
            </a:r>
            <a:endParaRPr lang="en-US" altLang="ja-JP" dirty="0" smtClean="0"/>
          </a:p>
          <a:p>
            <a:pPr lvl="0"/>
            <a:endParaRPr lang="ja-JP" altLang="en-US" sz="2000" dirty="0" smtClean="0"/>
          </a:p>
          <a:p>
            <a:pPr lvl="1"/>
            <a:r>
              <a:rPr lang="en-US" altLang="ja-JP" dirty="0" smtClean="0"/>
              <a:t>POP</a:t>
            </a:r>
            <a:r>
              <a:rPr lang="ja-JP" altLang="en-US" dirty="0" smtClean="0"/>
              <a:t>広告の特性</a:t>
            </a:r>
            <a:endParaRPr lang="en-US" altLang="ja-JP" dirty="0" smtClean="0"/>
          </a:p>
          <a:p>
            <a:pPr lvl="1"/>
            <a:endParaRPr lang="ja-JP" altLang="en-US" sz="1000" dirty="0" smtClean="0"/>
          </a:p>
          <a:p>
            <a:pPr lvl="2"/>
            <a:r>
              <a:rPr lang="ja-JP" altLang="en-US" dirty="0" smtClean="0"/>
              <a:t>マス媒体による広告を補完し、オーディエンスのブランド選択過程の最終段階に働きかけ、行動を誘発する。</a:t>
            </a:r>
          </a:p>
          <a:p>
            <a:pPr lvl="2"/>
            <a:r>
              <a:rPr lang="ja-JP" altLang="en-US" dirty="0" smtClean="0"/>
              <a:t>地域セグメンテーションに最適である。</a:t>
            </a:r>
          </a:p>
          <a:p>
            <a:pPr lvl="2"/>
            <a:r>
              <a:rPr lang="ja-JP" altLang="en-US" dirty="0" smtClean="0"/>
              <a:t>店内のトラフィック量を増大させ、同時に店員の販売能率を高める。</a:t>
            </a:r>
          </a:p>
          <a:p>
            <a:pPr lvl="2"/>
            <a:r>
              <a:rPr lang="ja-JP" altLang="en-US" dirty="0" smtClean="0"/>
              <a:t>広告物の色、形、音、動きなどが自由に使える。</a:t>
            </a:r>
          </a:p>
          <a:p>
            <a:pPr lvl="2"/>
            <a:r>
              <a:rPr lang="ja-JP" altLang="en-US" dirty="0" smtClean="0"/>
              <a:t>リマインダー広告としての機能を持っている。</a:t>
            </a:r>
          </a:p>
        </p:txBody>
      </p:sp>
      <p:sp>
        <p:nvSpPr>
          <p:cNvPr id="5" name="テキスト ボックス 4"/>
          <p:cNvSpPr txBox="1"/>
          <p:nvPr/>
        </p:nvSpPr>
        <p:spPr>
          <a:xfrm>
            <a:off x="6791325" y="6444476"/>
            <a:ext cx="4562475" cy="276999"/>
          </a:xfrm>
          <a:prstGeom prst="rect">
            <a:avLst/>
          </a:prstGeom>
          <a:noFill/>
        </p:spPr>
        <p:txBody>
          <a:bodyPr wrap="square" rtlCol="0">
            <a:spAutoFit/>
          </a:bodyPr>
          <a:lstStyle/>
          <a:p>
            <a:r>
              <a:rPr lang="ja-JP" altLang="en-US" sz="1200" dirty="0"/>
              <a:t>清水公一</a:t>
            </a:r>
            <a:r>
              <a:rPr lang="en-US" altLang="ja-JP" sz="1200" dirty="0"/>
              <a:t>(2014)『</a:t>
            </a:r>
            <a:r>
              <a:rPr lang="ja-JP" altLang="en-US" sz="1200" dirty="0"/>
              <a:t>広告の理論と戦略</a:t>
            </a:r>
            <a:r>
              <a:rPr lang="en-US" altLang="ja-JP" sz="1200" dirty="0"/>
              <a:t>(</a:t>
            </a:r>
            <a:r>
              <a:rPr lang="ja-JP" altLang="en-US" sz="1200" dirty="0"/>
              <a:t>第</a:t>
            </a:r>
            <a:r>
              <a:rPr lang="en-US" altLang="ja-JP" sz="1200" dirty="0"/>
              <a:t>18</a:t>
            </a:r>
            <a:r>
              <a:rPr lang="ja-JP" altLang="en-US" sz="1200" dirty="0"/>
              <a:t>版</a:t>
            </a:r>
            <a:r>
              <a:rPr lang="en-US" altLang="ja-JP" sz="1200" dirty="0" smtClean="0"/>
              <a:t>)』p187</a:t>
            </a:r>
            <a:r>
              <a:rPr lang="ja-JP" altLang="en-US" sz="1200" dirty="0" smtClean="0"/>
              <a:t>～</a:t>
            </a:r>
            <a:r>
              <a:rPr lang="en-US" altLang="ja-JP" sz="1200" dirty="0" smtClean="0"/>
              <a:t>194</a:t>
            </a:r>
            <a:endParaRPr kumimoji="1" lang="ja-JP" altLang="en-US" sz="1200" dirty="0"/>
          </a:p>
        </p:txBody>
      </p:sp>
      <p:sp>
        <p:nvSpPr>
          <p:cNvPr id="6" name="日付プレースホルダー 5"/>
          <p:cNvSpPr>
            <a:spLocks noGrp="1"/>
          </p:cNvSpPr>
          <p:nvPr>
            <p:ph type="dt" sz="half" idx="10"/>
          </p:nvPr>
        </p:nvSpPr>
        <p:spPr/>
        <p:txBody>
          <a:bodyPr/>
          <a:lstStyle/>
          <a:p>
            <a:r>
              <a:rPr kumimoji="1" lang="en-US" altLang="ja-JP" smtClean="0"/>
              <a:t>2016/9/6</a:t>
            </a:r>
            <a:endParaRPr kumimoji="1" lang="ja-JP" altLang="en-US"/>
          </a:p>
        </p:txBody>
      </p:sp>
      <p:sp>
        <p:nvSpPr>
          <p:cNvPr id="7" name="スライド番号プレースホルダー 6"/>
          <p:cNvSpPr>
            <a:spLocks noGrp="1"/>
          </p:cNvSpPr>
          <p:nvPr>
            <p:ph type="sldNum" sz="quarter" idx="12"/>
          </p:nvPr>
        </p:nvSpPr>
        <p:spPr/>
        <p:txBody>
          <a:bodyPr/>
          <a:lstStyle/>
          <a:p>
            <a:fld id="{C297A4AD-7F4F-4CA8-9FE8-BF7DB33F2223}" type="slidenum">
              <a:rPr kumimoji="1" lang="ja-JP" altLang="en-US" smtClean="0"/>
              <a:t>23</a:t>
            </a:fld>
            <a:endParaRPr kumimoji="1" lang="ja-JP" altLang="en-US"/>
          </a:p>
        </p:txBody>
      </p:sp>
    </p:spTree>
    <p:extLst>
      <p:ext uri="{BB962C8B-B14F-4D97-AF65-F5344CB8AC3E}">
        <p14:creationId xmlns:p14="http://schemas.microsoft.com/office/powerpoint/2010/main" val="463430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目次</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lvl="0"/>
            <a:r>
              <a:rPr lang="ja-JP" altLang="en-US" kern="100" dirty="0">
                <a:latin typeface="Arial" panose="020B0604020202020204" pitchFamily="34" charset="0"/>
                <a:ea typeface="ＭＳ ゴシック" panose="020B0609070205080204" pitchFamily="49" charset="-128"/>
              </a:rPr>
              <a:t>はじめに</a:t>
            </a:r>
          </a:p>
          <a:p>
            <a:pPr lvl="0"/>
            <a:r>
              <a:rPr lang="ja-JP" altLang="en-US" kern="100" dirty="0">
                <a:latin typeface="Arial" panose="020B0604020202020204" pitchFamily="34" charset="0"/>
                <a:ea typeface="ＭＳ ゴシック" panose="020B0609070205080204" pitchFamily="49" charset="-128"/>
              </a:rPr>
              <a:t>現状分析</a:t>
            </a:r>
          </a:p>
          <a:p>
            <a:pPr lvl="0"/>
            <a:r>
              <a:rPr lang="ja-JP" altLang="en-US" kern="100" dirty="0">
                <a:latin typeface="Arial" panose="020B0604020202020204" pitchFamily="34" charset="0"/>
                <a:ea typeface="ＭＳ ゴシック" panose="020B0609070205080204" pitchFamily="49" charset="-128"/>
              </a:rPr>
              <a:t>問題意識</a:t>
            </a:r>
          </a:p>
          <a:p>
            <a:pPr lvl="0"/>
            <a:r>
              <a:rPr lang="ja-JP" altLang="en-US" sz="4000" kern="100" dirty="0">
                <a:latin typeface="Arial" panose="020B0604020202020204" pitchFamily="34" charset="0"/>
                <a:ea typeface="ＭＳ ゴシック" panose="020B0609070205080204" pitchFamily="49" charset="-128"/>
              </a:rPr>
              <a:t>研究目的</a:t>
            </a:r>
            <a:endParaRPr lang="en-US" altLang="ja-JP" sz="4000"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仮説</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効果測定の指標</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参考文献・参考</a:t>
            </a:r>
            <a:r>
              <a:rPr lang="en-US" altLang="ja-JP" kern="100" dirty="0">
                <a:latin typeface="Arial" panose="020B0604020202020204" pitchFamily="34" charset="0"/>
                <a:ea typeface="ＭＳ ゴシック" panose="020B0609070205080204" pitchFamily="49" charset="-128"/>
              </a:rPr>
              <a:t>URL</a:t>
            </a:r>
            <a:endParaRPr lang="ja-JP" altLang="en-US" kern="100" dirty="0">
              <a:latin typeface="Times New Roman" panose="02020603050405020304" pitchFamily="18" charset="0"/>
              <a:ea typeface="ＭＳ ゴシック" panose="020B0609070205080204" pitchFamily="49" charset="-128"/>
            </a:endParaRP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24</a:t>
            </a:fld>
            <a:endParaRPr kumimoji="1" lang="ja-JP" altLang="en-US"/>
          </a:p>
        </p:txBody>
      </p:sp>
    </p:spTree>
    <p:extLst>
      <p:ext uri="{BB962C8B-B14F-4D97-AF65-F5344CB8AC3E}">
        <p14:creationId xmlns:p14="http://schemas.microsoft.com/office/powerpoint/2010/main" val="2727175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97656"/>
            <a:ext cx="10515600" cy="1325563"/>
          </a:xfrm>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研究目的</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a:xfrm>
            <a:off x="838200" y="1814115"/>
            <a:ext cx="10515600" cy="4351338"/>
          </a:xfrm>
        </p:spPr>
        <p:txBody>
          <a:bodyPr/>
          <a:lstStyle/>
          <a:p>
            <a:pPr marL="0" marR="0" lvl="0" indent="0" algn="ctr" rtl="0">
              <a:buNone/>
            </a:pPr>
            <a:r>
              <a:rPr lang="ja-JP" altLang="en-US" sz="3600" b="0" i="0" u="none" strike="noStrike" kern="100" baseline="0" dirty="0" smtClean="0">
                <a:latin typeface="Arial" panose="020B0604020202020204" pitchFamily="34" charset="0"/>
                <a:ea typeface="ＭＳ ゴシック" panose="020B0609070205080204" pitchFamily="49" charset="-128"/>
              </a:rPr>
              <a:t>トイレではどのような広告が</a:t>
            </a:r>
            <a:endParaRPr lang="en-US" altLang="ja-JP" sz="3600" b="0" i="0" u="none" strike="noStrike" kern="100" baseline="0" dirty="0" smtClean="0">
              <a:latin typeface="Arial" panose="020B0604020202020204" pitchFamily="34" charset="0"/>
              <a:ea typeface="ＭＳ ゴシック" panose="020B0609070205080204" pitchFamily="49" charset="-128"/>
            </a:endParaRPr>
          </a:p>
          <a:p>
            <a:pPr marL="0" marR="0" lvl="0" indent="0" algn="ctr" rtl="0">
              <a:buNone/>
            </a:pPr>
            <a:r>
              <a:rPr lang="ja-JP" altLang="en-US" sz="3600" b="0" i="0" u="none" strike="noStrike" kern="100" baseline="0" dirty="0" smtClean="0">
                <a:latin typeface="Arial" panose="020B0604020202020204" pitchFamily="34" charset="0"/>
                <a:ea typeface="ＭＳ ゴシック" panose="020B0609070205080204" pitchFamily="49" charset="-128"/>
              </a:rPr>
              <a:t>向いているのかを探る</a:t>
            </a:r>
          </a:p>
          <a:p>
            <a:pPr marR="0" lvl="0" rtl="0"/>
            <a:endParaRPr lang="en-US" altLang="ja-JP" b="0" i="0" u="none" strike="noStrike" kern="100" baseline="0" dirty="0" smtClean="0">
              <a:latin typeface="Arial" panose="020B0604020202020204" pitchFamily="34" charset="0"/>
              <a:ea typeface="ＭＳ ゴシック" panose="020B0609070205080204" pitchFamily="49" charset="-128"/>
            </a:endParaRPr>
          </a:p>
          <a:p>
            <a:pPr marR="0" lvl="0" rtl="0"/>
            <a:endParaRPr lang="en-US" altLang="ja-JP" b="0" i="0" u="none" strike="noStrike" kern="100" baseline="0" dirty="0" smtClean="0">
              <a:latin typeface="Arial" panose="020B0604020202020204" pitchFamily="34" charset="0"/>
              <a:ea typeface="ＭＳ ゴシック" panose="020B0609070205080204" pitchFamily="49" charset="-128"/>
            </a:endParaRPr>
          </a:p>
          <a:p>
            <a:pPr marR="0" lvl="0" rtl="0"/>
            <a:r>
              <a:rPr lang="ja-JP" altLang="en-US" b="0" i="0" u="none" strike="noStrike" kern="100" baseline="0" dirty="0" smtClean="0">
                <a:latin typeface="Arial" panose="020B0604020202020204" pitchFamily="34" charset="0"/>
                <a:ea typeface="ＭＳ ゴシック" panose="020B0609070205080204" pitchFamily="49" charset="-128"/>
              </a:rPr>
              <a:t>研究の対象とするトイレ</a:t>
            </a:r>
          </a:p>
          <a:p>
            <a:pPr marL="0" marR="0" lvl="0" indent="0" rtl="0">
              <a:buNone/>
            </a:pPr>
            <a:r>
              <a:rPr lang="ja-JP" altLang="en-US" b="0" i="0" u="none" strike="noStrike" kern="100" baseline="0" dirty="0" smtClean="0">
                <a:latin typeface="Arial" panose="020B0604020202020204" pitchFamily="34" charset="0"/>
                <a:ea typeface="ＭＳ ゴシック" panose="020B0609070205080204" pitchFamily="49" charset="-128"/>
              </a:rPr>
              <a:t>　</a:t>
            </a:r>
            <a:r>
              <a:rPr lang="en-US" altLang="ja-JP" kern="100" dirty="0">
                <a:latin typeface="Arial" panose="020B0604020202020204" pitchFamily="34" charset="0"/>
                <a:ea typeface="ＭＳ ゴシック" panose="020B0609070205080204" pitchFamily="49" charset="-128"/>
              </a:rPr>
              <a:t>	</a:t>
            </a:r>
            <a:r>
              <a:rPr lang="ja-JP" altLang="en-US" b="0" i="0" u="none" strike="noStrike" kern="100" baseline="0" dirty="0" smtClean="0">
                <a:latin typeface="Arial" panose="020B0604020202020204" pitchFamily="34" charset="0"/>
                <a:ea typeface="ＭＳ ゴシック" panose="020B0609070205080204" pitchFamily="49" charset="-128"/>
              </a:rPr>
              <a:t>清潔感のあるトイレ</a:t>
            </a:r>
            <a:endParaRPr lang="en-US" altLang="ja-JP" b="0" i="0" u="none" strike="noStrike" kern="100" baseline="0" dirty="0" smtClean="0">
              <a:latin typeface="Arial" panose="020B0604020202020204" pitchFamily="34" charset="0"/>
              <a:ea typeface="ＭＳ ゴシック" panose="020B0609070205080204" pitchFamily="49" charset="-128"/>
            </a:endParaRPr>
          </a:p>
          <a:p>
            <a:pPr marL="0" marR="0" lvl="0" indent="0" rtl="0">
              <a:buNone/>
            </a:pPr>
            <a:r>
              <a:rPr lang="en-US" altLang="ja-JP" sz="2400" kern="100" dirty="0" smtClean="0">
                <a:latin typeface="Arial" panose="020B0604020202020204" pitchFamily="34" charset="0"/>
                <a:ea typeface="ＭＳ ゴシック" panose="020B0609070205080204" pitchFamily="49" charset="-128"/>
              </a:rPr>
              <a:t>    (</a:t>
            </a:r>
            <a:r>
              <a:rPr lang="ja-JP" altLang="en-US" sz="2400" kern="100" dirty="0" smtClean="0">
                <a:latin typeface="Arial" panose="020B0604020202020204" pitchFamily="34" charset="0"/>
                <a:ea typeface="ＭＳ ゴシック" panose="020B0609070205080204" pitchFamily="49" charset="-128"/>
              </a:rPr>
              <a:t>理由</a:t>
            </a:r>
            <a:r>
              <a:rPr lang="en-US" altLang="ja-JP" sz="2400" kern="100" dirty="0" smtClean="0">
                <a:latin typeface="Arial" panose="020B0604020202020204" pitchFamily="34" charset="0"/>
                <a:ea typeface="ＭＳ ゴシック" panose="020B0609070205080204" pitchFamily="49" charset="-128"/>
              </a:rPr>
              <a:t>)</a:t>
            </a:r>
            <a:r>
              <a:rPr lang="ja-JP" altLang="en-US" sz="2400" kern="100" dirty="0" smtClean="0">
                <a:latin typeface="Arial" panose="020B0604020202020204" pitchFamily="34" charset="0"/>
                <a:ea typeface="ＭＳ ゴシック" panose="020B0609070205080204" pitchFamily="49" charset="-128"/>
              </a:rPr>
              <a:t>日本のトイレに対する意識が変わり、</a:t>
            </a:r>
            <a:endParaRPr lang="en-US" altLang="ja-JP" sz="2400" kern="100" dirty="0" smtClean="0">
              <a:latin typeface="Arial" panose="020B0604020202020204" pitchFamily="34" charset="0"/>
              <a:ea typeface="ＭＳ ゴシック" panose="020B0609070205080204" pitchFamily="49" charset="-128"/>
            </a:endParaRPr>
          </a:p>
          <a:p>
            <a:pPr marL="0" marR="0" lvl="0" indent="0" rtl="0">
              <a:buNone/>
            </a:pPr>
            <a:r>
              <a:rPr lang="en-US" altLang="ja-JP" sz="2400" kern="100" dirty="0" smtClean="0">
                <a:latin typeface="Arial" panose="020B0604020202020204" pitchFamily="34" charset="0"/>
                <a:ea typeface="ＭＳ ゴシック" panose="020B0609070205080204" pitchFamily="49" charset="-128"/>
              </a:rPr>
              <a:t>              </a:t>
            </a:r>
            <a:r>
              <a:rPr lang="ja-JP" altLang="en-US" sz="2400" kern="100" dirty="0" smtClean="0">
                <a:latin typeface="Arial" panose="020B0604020202020204" pitchFamily="34" charset="0"/>
                <a:ea typeface="ＭＳ ゴシック" panose="020B0609070205080204" pitchFamily="49" charset="-128"/>
              </a:rPr>
              <a:t>清潔なトイレが</a:t>
            </a:r>
            <a:r>
              <a:rPr lang="ja-JP" altLang="en-US" sz="2400" kern="100" dirty="0">
                <a:latin typeface="Arial" panose="020B0604020202020204" pitchFamily="34" charset="0"/>
                <a:ea typeface="ＭＳ ゴシック" panose="020B0609070205080204" pitchFamily="49" charset="-128"/>
              </a:rPr>
              <a:t>一般的</a:t>
            </a:r>
            <a:r>
              <a:rPr lang="ja-JP" altLang="en-US" sz="2400" kern="100" dirty="0" smtClean="0">
                <a:latin typeface="Arial" panose="020B0604020202020204" pitchFamily="34" charset="0"/>
                <a:ea typeface="ＭＳ ゴシック" panose="020B0609070205080204" pitchFamily="49" charset="-128"/>
              </a:rPr>
              <a:t>になってきたため。</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角丸四角形 3"/>
          <p:cNvSpPr/>
          <p:nvPr/>
        </p:nvSpPr>
        <p:spPr>
          <a:xfrm>
            <a:off x="2767012" y="1623219"/>
            <a:ext cx="6657975" cy="1528762"/>
          </a:xfrm>
          <a:prstGeom prst="round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25</a:t>
            </a:fld>
            <a:endParaRPr kumimoji="1" lang="ja-JP" altLang="en-US"/>
          </a:p>
        </p:txBody>
      </p:sp>
    </p:spTree>
    <p:extLst>
      <p:ext uri="{BB962C8B-B14F-4D97-AF65-F5344CB8AC3E}">
        <p14:creationId xmlns:p14="http://schemas.microsoft.com/office/powerpoint/2010/main" val="6842898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広告の内容の型</a:t>
            </a:r>
          </a:p>
        </p:txBody>
      </p:sp>
      <p:sp>
        <p:nvSpPr>
          <p:cNvPr id="3" name="テキスト プレースホルダー 2"/>
          <p:cNvSpPr>
            <a:spLocks noGrp="1"/>
          </p:cNvSpPr>
          <p:nvPr>
            <p:ph type="body" idx="1"/>
          </p:nvPr>
        </p:nvSpPr>
        <p:spPr>
          <a:xfrm>
            <a:off x="838200" y="1847850"/>
            <a:ext cx="10515600" cy="4351338"/>
          </a:xfrm>
        </p:spPr>
        <p:txBody>
          <a:bodyPr>
            <a:normAutofit/>
          </a:bodyPr>
          <a:lstStyle/>
          <a:p>
            <a:pPr marL="0" lvl="0" indent="0">
              <a:buNone/>
            </a:pPr>
            <a:r>
              <a:rPr lang="ja-JP" altLang="en-US" dirty="0"/>
              <a:t>①</a:t>
            </a:r>
            <a:r>
              <a:rPr lang="ja-JP" altLang="en-US" dirty="0" smtClean="0"/>
              <a:t>情報提供型</a:t>
            </a:r>
          </a:p>
          <a:p>
            <a:pPr lvl="1"/>
            <a:r>
              <a:rPr lang="ja-JP" altLang="en-US" dirty="0" smtClean="0"/>
              <a:t>製品導入期の広告</a:t>
            </a:r>
          </a:p>
          <a:p>
            <a:pPr lvl="1"/>
            <a:r>
              <a:rPr lang="ja-JP" altLang="en-US" dirty="0" smtClean="0"/>
              <a:t>製品を認知、理解してもらう事が目的</a:t>
            </a:r>
          </a:p>
          <a:p>
            <a:pPr lvl="1"/>
            <a:r>
              <a:rPr lang="ja-JP" altLang="en-US" dirty="0" smtClean="0"/>
              <a:t>製品の良さ、使い方、価格といった製品そのものの情報が中心となる</a:t>
            </a:r>
          </a:p>
          <a:p>
            <a:pPr lvl="0"/>
            <a:endParaRPr lang="en-US" altLang="ja-JP" dirty="0" smtClean="0"/>
          </a:p>
        </p:txBody>
      </p:sp>
      <p:sp>
        <p:nvSpPr>
          <p:cNvPr id="4" name="テキスト ボックス 3"/>
          <p:cNvSpPr txBox="1"/>
          <p:nvPr/>
        </p:nvSpPr>
        <p:spPr>
          <a:xfrm>
            <a:off x="6372225" y="6311900"/>
            <a:ext cx="4124325" cy="461665"/>
          </a:xfrm>
          <a:prstGeom prst="rect">
            <a:avLst/>
          </a:prstGeom>
          <a:noFill/>
        </p:spPr>
        <p:txBody>
          <a:bodyPr wrap="square" rtlCol="0">
            <a:spAutoFit/>
          </a:bodyPr>
          <a:lstStyle/>
          <a:p>
            <a:pPr lvl="0"/>
            <a:r>
              <a:rPr lang="en-US" altLang="ja-JP" sz="1200" dirty="0">
                <a:solidFill>
                  <a:prstClr val="black"/>
                </a:solidFill>
              </a:rPr>
              <a:t>『JMR</a:t>
            </a:r>
            <a:r>
              <a:rPr lang="ja-JP" altLang="en-US" sz="1200" dirty="0">
                <a:solidFill>
                  <a:prstClr val="black"/>
                </a:solidFill>
              </a:rPr>
              <a:t>生活総合研究所</a:t>
            </a:r>
            <a:r>
              <a:rPr lang="en-US" altLang="ja-JP" sz="1200" dirty="0">
                <a:solidFill>
                  <a:prstClr val="black"/>
                </a:solidFill>
              </a:rPr>
              <a:t>』http://www.jmrlsi.co.jp/knowledge/yougo/my06/my0615.html</a:t>
            </a:r>
            <a:endParaRPr lang="ja-JP" altLang="en-US" sz="1200" dirty="0">
              <a:solidFill>
                <a:prstClr val="black"/>
              </a:solidFill>
            </a:endParaRP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26</a:t>
            </a:fld>
            <a:endParaRPr kumimoji="1" lang="ja-JP" altLang="en-US"/>
          </a:p>
        </p:txBody>
      </p:sp>
      <p:sp>
        <p:nvSpPr>
          <p:cNvPr id="7" name="横巻き 6"/>
          <p:cNvSpPr/>
          <p:nvPr/>
        </p:nvSpPr>
        <p:spPr>
          <a:xfrm>
            <a:off x="1492898" y="3657600"/>
            <a:ext cx="8826759" cy="2541588"/>
          </a:xfrm>
          <a:prstGeom prst="horizontalScroll">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3200" dirty="0" smtClean="0"/>
              <a:t>屋外広告では新規顧客の獲得が</a:t>
            </a:r>
            <a:endParaRPr kumimoji="1" lang="en-US" altLang="ja-JP" sz="3200" dirty="0" smtClean="0"/>
          </a:p>
          <a:p>
            <a:pPr algn="ctr"/>
            <a:r>
              <a:rPr kumimoji="1" lang="ja-JP" altLang="en-US" sz="3200" dirty="0" smtClean="0"/>
              <a:t>難しいとされている（スライド</a:t>
            </a:r>
            <a:r>
              <a:rPr kumimoji="1" lang="en-US" altLang="ja-JP" sz="3200" dirty="0" smtClean="0"/>
              <a:t>No</a:t>
            </a:r>
            <a:r>
              <a:rPr kumimoji="1" lang="ja-JP" altLang="en-US" sz="3200" dirty="0" smtClean="0"/>
              <a:t>３</a:t>
            </a:r>
            <a:r>
              <a:rPr kumimoji="1" lang="en-US" altLang="ja-JP" sz="3200" dirty="0" smtClean="0"/>
              <a:t>)</a:t>
            </a:r>
          </a:p>
          <a:p>
            <a:pPr algn="ctr"/>
            <a:r>
              <a:rPr lang="ja-JP" altLang="en-US" sz="3200" b="1" i="1" u="sng" dirty="0" smtClean="0"/>
              <a:t>→情報提供型が上手くできていない</a:t>
            </a:r>
            <a:endParaRPr kumimoji="1" lang="ja-JP" altLang="en-US" sz="3200" b="1" i="1" u="sng" dirty="0"/>
          </a:p>
        </p:txBody>
      </p:sp>
    </p:spTree>
    <p:extLst>
      <p:ext uri="{BB962C8B-B14F-4D97-AF65-F5344CB8AC3E}">
        <p14:creationId xmlns:p14="http://schemas.microsoft.com/office/powerpoint/2010/main" val="7997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広告</a:t>
            </a:r>
            <a:r>
              <a:rPr lang="ja-JP" altLang="en-US" dirty="0" smtClean="0"/>
              <a:t>の内容の型</a:t>
            </a:r>
            <a:endParaRPr kumimoji="1" lang="ja-JP" altLang="en-US" dirty="0"/>
          </a:p>
        </p:txBody>
      </p:sp>
      <p:sp>
        <p:nvSpPr>
          <p:cNvPr id="3" name="テキスト プレースホルダー 2"/>
          <p:cNvSpPr>
            <a:spLocks noGrp="1"/>
          </p:cNvSpPr>
          <p:nvPr>
            <p:ph type="body" idx="1"/>
          </p:nvPr>
        </p:nvSpPr>
        <p:spPr/>
        <p:txBody>
          <a:bodyPr/>
          <a:lstStyle/>
          <a:p>
            <a:pPr marL="0" lvl="0" indent="0">
              <a:buNone/>
            </a:pPr>
            <a:r>
              <a:rPr lang="ja-JP" altLang="en-US" dirty="0">
                <a:solidFill>
                  <a:prstClr val="black"/>
                </a:solidFill>
              </a:rPr>
              <a:t>②</a:t>
            </a:r>
            <a:r>
              <a:rPr lang="ja-JP" altLang="en-US" dirty="0" smtClean="0">
                <a:solidFill>
                  <a:prstClr val="black"/>
                </a:solidFill>
              </a:rPr>
              <a:t>説得型</a:t>
            </a:r>
            <a:endParaRPr lang="ja-JP" altLang="en-US" dirty="0">
              <a:solidFill>
                <a:prstClr val="black"/>
              </a:solidFill>
            </a:endParaRPr>
          </a:p>
          <a:p>
            <a:pPr lvl="1"/>
            <a:r>
              <a:rPr lang="ja-JP" altLang="en-US" dirty="0">
                <a:solidFill>
                  <a:prstClr val="black"/>
                </a:solidFill>
              </a:rPr>
              <a:t>成長期における広告</a:t>
            </a:r>
          </a:p>
          <a:p>
            <a:pPr lvl="1"/>
            <a:r>
              <a:rPr lang="ja-JP" altLang="en-US" dirty="0">
                <a:solidFill>
                  <a:prstClr val="black"/>
                </a:solidFill>
              </a:rPr>
              <a:t>競争に勝ち残るため、自社ブランドへの需要を起こすことが目的</a:t>
            </a:r>
          </a:p>
          <a:p>
            <a:pPr lvl="1"/>
            <a:r>
              <a:rPr lang="ja-JP" altLang="en-US" dirty="0">
                <a:solidFill>
                  <a:prstClr val="black"/>
                </a:solidFill>
              </a:rPr>
              <a:t>他ブランドからのスイッチを促す</a:t>
            </a:r>
          </a:p>
          <a:p>
            <a:pPr lvl="1"/>
            <a:r>
              <a:rPr lang="ja-JP" altLang="en-US" dirty="0">
                <a:solidFill>
                  <a:prstClr val="black"/>
                </a:solidFill>
              </a:rPr>
              <a:t>比較広告が代表的</a:t>
            </a:r>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27</a:t>
            </a:fld>
            <a:endParaRPr kumimoji="1" lang="ja-JP" altLang="en-US"/>
          </a:p>
        </p:txBody>
      </p:sp>
    </p:spTree>
    <p:extLst>
      <p:ext uri="{BB962C8B-B14F-4D97-AF65-F5344CB8AC3E}">
        <p14:creationId xmlns:p14="http://schemas.microsoft.com/office/powerpoint/2010/main" val="42789537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idx="1"/>
          </p:nvPr>
        </p:nvSpPr>
        <p:spPr/>
        <p:txBody>
          <a:bodyPr>
            <a:normAutofit/>
          </a:bodyPr>
          <a:lstStyle/>
          <a:p>
            <a:pPr marL="0" lvl="0" indent="0">
              <a:buNone/>
            </a:pPr>
            <a:r>
              <a:rPr lang="ja-JP" altLang="en-US" dirty="0" smtClean="0"/>
              <a:t>③リマインダー型</a:t>
            </a:r>
            <a:endParaRPr lang="ja-JP" altLang="en-US" dirty="0"/>
          </a:p>
          <a:p>
            <a:pPr lvl="1"/>
            <a:r>
              <a:rPr lang="ja-JP" altLang="en-US" dirty="0"/>
              <a:t>成熟期における広告</a:t>
            </a:r>
          </a:p>
          <a:p>
            <a:pPr lvl="1"/>
            <a:r>
              <a:rPr lang="ja-JP" altLang="en-US" dirty="0"/>
              <a:t>今まで構築してきたブランド・ロイヤリティを維持</a:t>
            </a:r>
            <a:r>
              <a:rPr lang="ja-JP" altLang="en-US" dirty="0" smtClean="0"/>
              <a:t>する</a:t>
            </a:r>
          </a:p>
          <a:p>
            <a:pPr marL="457200" lvl="1" indent="0">
              <a:buNone/>
            </a:pPr>
            <a:r>
              <a:rPr lang="ja-JP" altLang="en-US" dirty="0" smtClean="0"/>
              <a:t>　</a:t>
            </a:r>
            <a:r>
              <a:rPr lang="en-US" altLang="ja-JP" dirty="0" smtClean="0"/>
              <a:t>(</a:t>
            </a:r>
            <a:r>
              <a:rPr lang="ja-JP" altLang="en-US" dirty="0" smtClean="0"/>
              <a:t>自社ブランドを忘れさせない</a:t>
            </a:r>
            <a:r>
              <a:rPr lang="en-US" altLang="ja-JP" dirty="0" smtClean="0"/>
              <a:t>)</a:t>
            </a:r>
          </a:p>
          <a:p>
            <a:pPr lvl="1"/>
            <a:r>
              <a:rPr lang="ja-JP" altLang="en-US" dirty="0" smtClean="0"/>
              <a:t>製品</a:t>
            </a:r>
            <a:r>
              <a:rPr lang="ja-JP" altLang="en-US" dirty="0"/>
              <a:t>の紹介などよりも、製品のインパクトを残す方が効果的</a:t>
            </a:r>
          </a:p>
          <a:p>
            <a:pPr lvl="0"/>
            <a:endParaRPr lang="en-US" altLang="ja-JP" dirty="0"/>
          </a:p>
          <a:p>
            <a:pPr lvl="0"/>
            <a:endParaRPr lang="en-US" altLang="ja-JP" dirty="0" smtClean="0"/>
          </a:p>
        </p:txBody>
      </p:sp>
      <p:sp>
        <p:nvSpPr>
          <p:cNvPr id="6" name="タイトル 1"/>
          <p:cNvSpPr>
            <a:spLocks noGrp="1"/>
          </p:cNvSpPr>
          <p:nvPr>
            <p:ph type="title"/>
          </p:nvPr>
        </p:nvSpPr>
        <p:spPr>
          <a:xfrm>
            <a:off x="838200" y="365125"/>
            <a:ext cx="10515600" cy="1325563"/>
          </a:xfrm>
        </p:spPr>
        <p:txBody>
          <a:bodyPr/>
          <a:lstStyle/>
          <a:p>
            <a:r>
              <a:rPr lang="ja-JP" altLang="en-US" dirty="0" smtClean="0"/>
              <a:t>広告の内容の型</a:t>
            </a:r>
          </a:p>
        </p:txBody>
      </p:sp>
      <p:sp>
        <p:nvSpPr>
          <p:cNvPr id="2" name="テキスト ボックス 1"/>
          <p:cNvSpPr txBox="1"/>
          <p:nvPr/>
        </p:nvSpPr>
        <p:spPr>
          <a:xfrm>
            <a:off x="6772275" y="6308079"/>
            <a:ext cx="4333875" cy="461665"/>
          </a:xfrm>
          <a:prstGeom prst="rect">
            <a:avLst/>
          </a:prstGeom>
          <a:noFill/>
        </p:spPr>
        <p:txBody>
          <a:bodyPr wrap="square" rtlCol="0">
            <a:spAutoFit/>
          </a:bodyPr>
          <a:lstStyle/>
          <a:p>
            <a:pPr lvl="0"/>
            <a:r>
              <a:rPr lang="en-US" altLang="ja-JP" sz="1200" dirty="0" smtClean="0"/>
              <a:t>『JMR</a:t>
            </a:r>
            <a:r>
              <a:rPr lang="ja-JP" altLang="en-US" sz="1200" dirty="0"/>
              <a:t>生活総合</a:t>
            </a:r>
            <a:r>
              <a:rPr lang="ja-JP" altLang="en-US" sz="1200" dirty="0" smtClean="0"/>
              <a:t>研究所</a:t>
            </a:r>
            <a:r>
              <a:rPr lang="en-US" altLang="ja-JP" sz="1200" dirty="0" smtClean="0"/>
              <a:t>』http</a:t>
            </a:r>
            <a:r>
              <a:rPr lang="en-US" altLang="ja-JP" sz="1200" dirty="0"/>
              <a:t>://www.jmrlsi.co.jp/knowledge/yougo/my06/my0615.html</a:t>
            </a:r>
            <a:endParaRPr lang="ja-JP" altLang="en-US" sz="1200"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28</a:t>
            </a:fld>
            <a:endParaRPr kumimoji="1" lang="ja-JP" altLang="en-US"/>
          </a:p>
        </p:txBody>
      </p:sp>
    </p:spTree>
    <p:extLst>
      <p:ext uri="{BB962C8B-B14F-4D97-AF65-F5344CB8AC3E}">
        <p14:creationId xmlns:p14="http://schemas.microsoft.com/office/powerpoint/2010/main" val="45623161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955675"/>
          </a:xfrm>
        </p:spPr>
        <p:txBody>
          <a:bodyPr/>
          <a:lstStyle/>
          <a:p>
            <a:r>
              <a:rPr lang="ja-JP" altLang="en-US" dirty="0" smtClean="0"/>
              <a:t>広告の場として</a:t>
            </a:r>
            <a:r>
              <a:rPr kumimoji="1" lang="ja-JP" altLang="en-US" dirty="0" smtClean="0"/>
              <a:t>のトイレのメリット</a:t>
            </a:r>
            <a:endParaRPr kumimoji="1" lang="ja-JP" altLang="en-US" dirty="0"/>
          </a:p>
        </p:txBody>
      </p:sp>
      <p:sp>
        <p:nvSpPr>
          <p:cNvPr id="3" name="コンテンツ プレースホルダー 2"/>
          <p:cNvSpPr>
            <a:spLocks noGrp="1"/>
          </p:cNvSpPr>
          <p:nvPr>
            <p:ph idx="1"/>
          </p:nvPr>
        </p:nvSpPr>
        <p:spPr>
          <a:xfrm>
            <a:off x="838200" y="1320800"/>
            <a:ext cx="10515600" cy="4565877"/>
          </a:xfrm>
        </p:spPr>
        <p:txBody>
          <a:bodyPr/>
          <a:lstStyle/>
          <a:p>
            <a:pPr marL="0" indent="0">
              <a:buNone/>
            </a:pPr>
            <a:endParaRPr kumimoji="1" lang="en-US" altLang="ja-JP" dirty="0" smtClean="0"/>
          </a:p>
          <a:p>
            <a:r>
              <a:rPr kumimoji="1" lang="ja-JP" altLang="en-US" dirty="0" smtClean="0"/>
              <a:t>性別が分けられる</a:t>
            </a:r>
            <a:endParaRPr kumimoji="1" lang="en-US" altLang="ja-JP" dirty="0" smtClean="0"/>
          </a:p>
          <a:p>
            <a:r>
              <a:rPr lang="ja-JP" altLang="en-US" b="1" u="sng" dirty="0">
                <a:solidFill>
                  <a:srgbClr val="FF0000"/>
                </a:solidFill>
              </a:rPr>
              <a:t>他</a:t>
            </a:r>
            <a:r>
              <a:rPr lang="ja-JP" altLang="en-US" b="1" u="sng" dirty="0" smtClean="0">
                <a:solidFill>
                  <a:srgbClr val="FF0000"/>
                </a:solidFill>
              </a:rPr>
              <a:t>に見るものが無い→そこに広告があれば見たくなる</a:t>
            </a:r>
            <a:endParaRPr lang="en-US" altLang="ja-JP" b="1" u="sng" dirty="0" smtClean="0">
              <a:solidFill>
                <a:srgbClr val="FF0000"/>
              </a:solidFill>
            </a:endParaRPr>
          </a:p>
          <a:p>
            <a:r>
              <a:rPr lang="ja-JP" altLang="en-US" b="1" u="sng" dirty="0" smtClean="0">
                <a:solidFill>
                  <a:srgbClr val="FF0000"/>
                </a:solidFill>
              </a:rPr>
              <a:t>通り過ぎないため内容を詳しく読む時間がある</a:t>
            </a:r>
            <a:endParaRPr lang="en-US" altLang="ja-JP" b="1" u="sng" dirty="0" smtClean="0">
              <a:solidFill>
                <a:srgbClr val="FF0000"/>
              </a:solidFill>
            </a:endParaRPr>
          </a:p>
          <a:p>
            <a:r>
              <a:rPr lang="ja-JP" altLang="en-US" dirty="0" smtClean="0"/>
              <a:t>地域のセグメンテーションができる</a:t>
            </a:r>
            <a:endParaRPr lang="en-US" altLang="ja-JP" dirty="0" smtClean="0"/>
          </a:p>
          <a:p>
            <a:pPr marL="0" indent="0">
              <a:buNone/>
            </a:pP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F29A2742-C76D-43AC-AB55-F834299419AF}" type="slidenum">
              <a:rPr kumimoji="1" lang="ja-JP" altLang="en-US" smtClean="0"/>
              <a:t>29</a:t>
            </a:fld>
            <a:endParaRPr kumimoji="1" lang="ja-JP" altLang="en-US"/>
          </a:p>
        </p:txBody>
      </p:sp>
    </p:spTree>
    <p:extLst>
      <p:ext uri="{BB962C8B-B14F-4D97-AF65-F5344CB8AC3E}">
        <p14:creationId xmlns:p14="http://schemas.microsoft.com/office/powerpoint/2010/main" val="2495262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71163"/>
            <a:ext cx="10515600" cy="1325563"/>
          </a:xfrm>
        </p:spPr>
        <p:txBody>
          <a:bodyPr/>
          <a:lstStyle/>
          <a:p>
            <a:r>
              <a:rPr lang="ja-JP" altLang="en-US" dirty="0" smtClean="0"/>
              <a:t>はじめに</a:t>
            </a:r>
          </a:p>
        </p:txBody>
      </p:sp>
      <p:sp>
        <p:nvSpPr>
          <p:cNvPr id="3" name="テキスト プレースホルダー 2"/>
          <p:cNvSpPr>
            <a:spLocks noGrp="1"/>
          </p:cNvSpPr>
          <p:nvPr>
            <p:ph type="body" idx="1"/>
          </p:nvPr>
        </p:nvSpPr>
        <p:spPr>
          <a:xfrm>
            <a:off x="464457" y="1285736"/>
            <a:ext cx="10946443" cy="4351338"/>
          </a:xfrm>
        </p:spPr>
        <p:txBody>
          <a:bodyPr/>
          <a:lstStyle/>
          <a:p>
            <a:pPr lvl="0"/>
            <a:r>
              <a:rPr lang="ja-JP" altLang="en-US" dirty="0" smtClean="0"/>
              <a:t>近年、街には広告が溢れている</a:t>
            </a:r>
            <a:endParaRPr lang="en-US" altLang="ja-JP" dirty="0" smtClean="0"/>
          </a:p>
          <a:p>
            <a:pPr lvl="0"/>
            <a:r>
              <a:rPr lang="ja-JP" altLang="en-US" dirty="0" smtClean="0"/>
              <a:t>元から興味のある分野の広告には目が行くが、未開拓の分野の広告は注目してもらえない</a:t>
            </a:r>
            <a:endParaRPr lang="en-US" altLang="ja-JP" dirty="0" smtClean="0"/>
          </a:p>
          <a:p>
            <a:pPr lvl="0"/>
            <a:r>
              <a:rPr lang="ja-JP" altLang="en-US" dirty="0" smtClean="0"/>
              <a:t>その分野に興味をもっていない新規顧客の獲得が屋外広告によっては難しいとされている現状</a:t>
            </a:r>
            <a:endParaRPr lang="en-US" altLang="ja-JP" dirty="0" smtClean="0"/>
          </a:p>
          <a:p>
            <a:pPr lvl="0"/>
            <a:endParaRPr lang="en-US" altLang="ja-JP" dirty="0" smtClean="0"/>
          </a:p>
        </p:txBody>
      </p:sp>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5071" y="3304102"/>
            <a:ext cx="5011057" cy="2872861"/>
          </a:xfrm>
          <a:prstGeom prst="rect">
            <a:avLst/>
          </a:prstGeom>
        </p:spPr>
      </p:pic>
      <p:sp>
        <p:nvSpPr>
          <p:cNvPr id="7" name="日付プレースホルダー 6"/>
          <p:cNvSpPr>
            <a:spLocks noGrp="1"/>
          </p:cNvSpPr>
          <p:nvPr>
            <p:ph type="dt" sz="half" idx="10"/>
          </p:nvPr>
        </p:nvSpPr>
        <p:spPr/>
        <p:txBody>
          <a:bodyPr/>
          <a:lstStyle/>
          <a:p>
            <a:r>
              <a:rPr kumimoji="1" lang="en-US" altLang="ja-JP" smtClean="0"/>
              <a:t>2016/9/6</a:t>
            </a:r>
            <a:endParaRPr kumimoji="1" lang="ja-JP" altLang="en-US"/>
          </a:p>
        </p:txBody>
      </p:sp>
      <p:sp>
        <p:nvSpPr>
          <p:cNvPr id="8" name="スライド番号プレースホルダー 7"/>
          <p:cNvSpPr>
            <a:spLocks noGrp="1"/>
          </p:cNvSpPr>
          <p:nvPr>
            <p:ph type="sldNum" sz="quarter" idx="12"/>
          </p:nvPr>
        </p:nvSpPr>
        <p:spPr/>
        <p:txBody>
          <a:bodyPr/>
          <a:lstStyle/>
          <a:p>
            <a:fld id="{C297A4AD-7F4F-4CA8-9FE8-BF7DB33F2223}" type="slidenum">
              <a:rPr kumimoji="1" lang="ja-JP" altLang="en-US" smtClean="0"/>
              <a:t>3</a:t>
            </a:fld>
            <a:endParaRPr kumimoji="1" lang="ja-JP" altLang="en-US"/>
          </a:p>
        </p:txBody>
      </p:sp>
      <p:sp>
        <p:nvSpPr>
          <p:cNvPr id="9" name="テキスト ボックス 8"/>
          <p:cNvSpPr txBox="1"/>
          <p:nvPr/>
        </p:nvSpPr>
        <p:spPr>
          <a:xfrm>
            <a:off x="3713584" y="6176963"/>
            <a:ext cx="7333861" cy="738664"/>
          </a:xfrm>
          <a:prstGeom prst="rect">
            <a:avLst/>
          </a:prstGeom>
          <a:noFill/>
        </p:spPr>
        <p:txBody>
          <a:bodyPr wrap="square" rtlCol="0">
            <a:spAutoFit/>
          </a:bodyPr>
          <a:lstStyle/>
          <a:p>
            <a:r>
              <a:rPr lang="en-US" altLang="ja-JP" sz="1400" dirty="0"/>
              <a:t>Lance P. </a:t>
            </a:r>
            <a:r>
              <a:rPr lang="en-US" altLang="ja-JP" sz="1400" dirty="0" err="1"/>
              <a:t>Kaltenbaugh</a:t>
            </a:r>
            <a:r>
              <a:rPr lang="en-US" altLang="ja-JP" sz="1400" dirty="0"/>
              <a:t>, Janel C. </a:t>
            </a:r>
            <a:r>
              <a:rPr lang="en-US" altLang="ja-JP" sz="1400" dirty="0" err="1"/>
              <a:t>Molnar,Wesley</a:t>
            </a:r>
            <a:r>
              <a:rPr lang="en-US" altLang="ja-JP" sz="1400" dirty="0"/>
              <a:t> N. </a:t>
            </a:r>
            <a:r>
              <a:rPr lang="en-US" altLang="ja-JP" sz="1400" dirty="0" err="1"/>
              <a:t>Bonadio</a:t>
            </a:r>
            <a:r>
              <a:rPr lang="en-US" altLang="ja-JP" sz="1400" dirty="0"/>
              <a:t>, and Brittany </a:t>
            </a:r>
            <a:r>
              <a:rPr lang="en-US" altLang="ja-JP" sz="1400" dirty="0" err="1"/>
              <a:t>L.Dorsey</a:t>
            </a:r>
            <a:r>
              <a:rPr lang="ja-JP" altLang="en-US" sz="1400" dirty="0"/>
              <a:t>　“</a:t>
            </a:r>
            <a:r>
              <a:rPr lang="en-US" altLang="ja-JP" sz="1400" dirty="0"/>
              <a:t>A Study on Rest room Advertising and Its Effect on Awareness of Campus Recreation Programs". Recreational Sports Journal,3-9</a:t>
            </a:r>
          </a:p>
        </p:txBody>
      </p:sp>
    </p:spTree>
    <p:extLst>
      <p:ext uri="{BB962C8B-B14F-4D97-AF65-F5344CB8AC3E}">
        <p14:creationId xmlns:p14="http://schemas.microsoft.com/office/powerpoint/2010/main" val="37110673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lvl="0"/>
            <a:r>
              <a:rPr lang="ja-JP" altLang="en-US" kern="100" dirty="0">
                <a:latin typeface="Arial" panose="020B0604020202020204" pitchFamily="34" charset="0"/>
                <a:ea typeface="ＭＳ ゴシック" panose="020B0609070205080204" pitchFamily="49" charset="-128"/>
              </a:rPr>
              <a:t>はじめに</a:t>
            </a:r>
          </a:p>
          <a:p>
            <a:pPr lvl="0"/>
            <a:r>
              <a:rPr lang="ja-JP" altLang="en-US" kern="100" dirty="0">
                <a:latin typeface="Arial" panose="020B0604020202020204" pitchFamily="34" charset="0"/>
                <a:ea typeface="ＭＳ ゴシック" panose="020B0609070205080204" pitchFamily="49" charset="-128"/>
              </a:rPr>
              <a:t>現状分析</a:t>
            </a:r>
          </a:p>
          <a:p>
            <a:pPr lvl="0"/>
            <a:r>
              <a:rPr lang="ja-JP" altLang="en-US" kern="100" dirty="0">
                <a:latin typeface="Arial" panose="020B0604020202020204" pitchFamily="34" charset="0"/>
                <a:ea typeface="ＭＳ ゴシック" panose="020B0609070205080204" pitchFamily="49" charset="-128"/>
              </a:rPr>
              <a:t>問題意識</a:t>
            </a:r>
          </a:p>
          <a:p>
            <a:pPr lvl="0"/>
            <a:r>
              <a:rPr lang="ja-JP" altLang="en-US" kern="100" dirty="0">
                <a:latin typeface="Arial" panose="020B0604020202020204" pitchFamily="34" charset="0"/>
                <a:ea typeface="ＭＳ ゴシック" panose="020B0609070205080204" pitchFamily="49" charset="-128"/>
              </a:rPr>
              <a:t>研究目的</a:t>
            </a:r>
            <a:endParaRPr lang="en-US" altLang="ja-JP" kern="100" dirty="0">
              <a:latin typeface="Arial" panose="020B0604020202020204" pitchFamily="34" charset="0"/>
              <a:ea typeface="ＭＳ ゴシック" panose="020B0609070205080204" pitchFamily="49" charset="-128"/>
            </a:endParaRPr>
          </a:p>
          <a:p>
            <a:pPr lvl="0"/>
            <a:r>
              <a:rPr lang="ja-JP" altLang="en-US" sz="4000" kern="100" dirty="0">
                <a:latin typeface="Arial" panose="020B0604020202020204" pitchFamily="34" charset="0"/>
                <a:ea typeface="ＭＳ ゴシック" panose="020B0609070205080204" pitchFamily="49" charset="-128"/>
              </a:rPr>
              <a:t>仮説</a:t>
            </a:r>
            <a:endParaRPr lang="en-US" altLang="ja-JP" sz="4000"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効果測定の指標</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参考文献・参考</a:t>
            </a:r>
            <a:r>
              <a:rPr lang="en-US" altLang="ja-JP" kern="100" dirty="0">
                <a:latin typeface="Arial" panose="020B0604020202020204" pitchFamily="34" charset="0"/>
                <a:ea typeface="ＭＳ ゴシック" panose="020B0609070205080204" pitchFamily="49" charset="-128"/>
              </a:rPr>
              <a:t>URL</a:t>
            </a:r>
            <a:endParaRPr lang="ja-JP" altLang="en-US" kern="100" dirty="0">
              <a:latin typeface="Times New Roman" panose="02020603050405020304" pitchFamily="18" charset="0"/>
              <a:ea typeface="ＭＳ ゴシック" panose="020B0609070205080204" pitchFamily="49" charset="-128"/>
            </a:endParaRPr>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F29A2742-C76D-43AC-AB55-F834299419AF}" type="slidenum">
              <a:rPr kumimoji="1" lang="ja-JP" altLang="en-US" smtClean="0"/>
              <a:t>30</a:t>
            </a:fld>
            <a:endParaRPr kumimoji="1" lang="ja-JP" altLang="en-US"/>
          </a:p>
        </p:txBody>
      </p:sp>
    </p:spTree>
    <p:extLst>
      <p:ext uri="{BB962C8B-B14F-4D97-AF65-F5344CB8AC3E}">
        <p14:creationId xmlns:p14="http://schemas.microsoft.com/office/powerpoint/2010/main" val="4864049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410368"/>
            <a:ext cx="10515600" cy="1325563"/>
          </a:xfrm>
        </p:spPr>
        <p:txBody>
          <a:bodyPr/>
          <a:lstStyle/>
          <a:p>
            <a:r>
              <a:rPr kumimoji="1" lang="ja-JP" altLang="en-US" dirty="0" smtClean="0"/>
              <a:t>仮説</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31</a:t>
            </a:fld>
            <a:endParaRPr kumimoji="1" lang="ja-JP" altLang="en-US"/>
          </a:p>
        </p:txBody>
      </p:sp>
      <p:sp>
        <p:nvSpPr>
          <p:cNvPr id="6" name="角丸四角形 5"/>
          <p:cNvSpPr/>
          <p:nvPr/>
        </p:nvSpPr>
        <p:spPr>
          <a:xfrm>
            <a:off x="1418662" y="1915318"/>
            <a:ext cx="8322906" cy="1641751"/>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ja-JP" dirty="0"/>
              <a:t>	</a:t>
            </a:r>
            <a:r>
              <a:rPr lang="ja-JP" altLang="en-US" sz="3200" dirty="0" smtClean="0"/>
              <a:t>トイレ広告は情報提供型に向いている</a:t>
            </a:r>
            <a:endParaRPr kumimoji="1" lang="ja-JP" altLang="en-US" sz="3200" dirty="0"/>
          </a:p>
        </p:txBody>
      </p:sp>
    </p:spTree>
    <p:extLst>
      <p:ext uri="{BB962C8B-B14F-4D97-AF65-F5344CB8AC3E}">
        <p14:creationId xmlns:p14="http://schemas.microsoft.com/office/powerpoint/2010/main" val="40589803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テキスト プレースホルダー 2"/>
          <p:cNvSpPr>
            <a:spLocks noGrp="1"/>
          </p:cNvSpPr>
          <p:nvPr>
            <p:ph type="body" idx="1"/>
          </p:nvPr>
        </p:nvSpPr>
        <p:spPr/>
        <p:txBody>
          <a:bodyPr/>
          <a:lstStyle/>
          <a:p>
            <a:pPr lvl="0"/>
            <a:r>
              <a:rPr lang="ja-JP" altLang="en-US" kern="100" dirty="0">
                <a:latin typeface="Arial" panose="020B0604020202020204" pitchFamily="34" charset="0"/>
                <a:ea typeface="ＭＳ ゴシック" panose="020B0609070205080204" pitchFamily="49" charset="-128"/>
              </a:rPr>
              <a:t>はじめに</a:t>
            </a:r>
          </a:p>
          <a:p>
            <a:pPr lvl="0"/>
            <a:r>
              <a:rPr lang="ja-JP" altLang="en-US" kern="100" dirty="0">
                <a:latin typeface="Arial" panose="020B0604020202020204" pitchFamily="34" charset="0"/>
                <a:ea typeface="ＭＳ ゴシック" panose="020B0609070205080204" pitchFamily="49" charset="-128"/>
              </a:rPr>
              <a:t>現状分析</a:t>
            </a:r>
          </a:p>
          <a:p>
            <a:pPr lvl="0"/>
            <a:r>
              <a:rPr lang="ja-JP" altLang="en-US" kern="100" dirty="0">
                <a:latin typeface="Arial" panose="020B0604020202020204" pitchFamily="34" charset="0"/>
                <a:ea typeface="ＭＳ ゴシック" panose="020B0609070205080204" pitchFamily="49" charset="-128"/>
              </a:rPr>
              <a:t>問題意識</a:t>
            </a:r>
          </a:p>
          <a:p>
            <a:pPr lvl="0"/>
            <a:r>
              <a:rPr lang="ja-JP" altLang="en-US" kern="100" dirty="0">
                <a:latin typeface="Arial" panose="020B0604020202020204" pitchFamily="34" charset="0"/>
                <a:ea typeface="ＭＳ ゴシック" panose="020B0609070205080204" pitchFamily="49" charset="-128"/>
              </a:rPr>
              <a:t>研究目的</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仮説</a:t>
            </a:r>
            <a:endParaRPr lang="en-US" altLang="ja-JP" kern="100" dirty="0">
              <a:latin typeface="Arial" panose="020B0604020202020204" pitchFamily="34" charset="0"/>
              <a:ea typeface="ＭＳ ゴシック" panose="020B0609070205080204" pitchFamily="49" charset="-128"/>
            </a:endParaRPr>
          </a:p>
          <a:p>
            <a:pPr lvl="0"/>
            <a:r>
              <a:rPr lang="ja-JP" altLang="en-US" sz="4000" kern="100" dirty="0">
                <a:latin typeface="Arial" panose="020B0604020202020204" pitchFamily="34" charset="0"/>
                <a:ea typeface="ＭＳ ゴシック" panose="020B0609070205080204" pitchFamily="49" charset="-128"/>
              </a:rPr>
              <a:t>効果測定の指標</a:t>
            </a:r>
            <a:endParaRPr lang="en-US" altLang="ja-JP" sz="4000"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参考文献・参考</a:t>
            </a:r>
            <a:r>
              <a:rPr lang="en-US" altLang="ja-JP" kern="100" dirty="0">
                <a:latin typeface="Arial" panose="020B0604020202020204" pitchFamily="34" charset="0"/>
                <a:ea typeface="ＭＳ ゴシック" panose="020B0609070205080204" pitchFamily="49" charset="-128"/>
              </a:rPr>
              <a:t>URL</a:t>
            </a:r>
            <a:endParaRPr lang="ja-JP" altLang="en-US" kern="100" dirty="0">
              <a:latin typeface="Times New Roman" panose="02020603050405020304" pitchFamily="18" charset="0"/>
              <a:ea typeface="ＭＳ ゴシック" panose="020B0609070205080204" pitchFamily="49" charset="-128"/>
            </a:endParaRPr>
          </a:p>
          <a:p>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32</a:t>
            </a:fld>
            <a:endParaRPr kumimoji="1" lang="ja-JP" altLang="en-US"/>
          </a:p>
        </p:txBody>
      </p:sp>
    </p:spTree>
    <p:extLst>
      <p:ext uri="{BB962C8B-B14F-4D97-AF65-F5344CB8AC3E}">
        <p14:creationId xmlns:p14="http://schemas.microsoft.com/office/powerpoint/2010/main" val="24292085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mtClean="0"/>
              <a:t>DAGMAR</a:t>
            </a:r>
            <a:r>
              <a:rPr lang="ja-JP" altLang="en-US" smtClean="0"/>
              <a:t>モデル</a:t>
            </a:r>
            <a:endParaRPr lang="ja-JP" altLang="en-US" dirty="0" smtClean="0"/>
          </a:p>
        </p:txBody>
      </p:sp>
      <p:sp>
        <p:nvSpPr>
          <p:cNvPr id="3" name="テキスト プレースホルダー 2"/>
          <p:cNvSpPr>
            <a:spLocks noGrp="1"/>
          </p:cNvSpPr>
          <p:nvPr>
            <p:ph type="body" idx="1"/>
          </p:nvPr>
        </p:nvSpPr>
        <p:spPr>
          <a:xfrm>
            <a:off x="923925" y="1577975"/>
            <a:ext cx="10515600" cy="4351338"/>
          </a:xfrm>
        </p:spPr>
        <p:txBody>
          <a:bodyPr/>
          <a:lstStyle/>
          <a:p>
            <a:pPr lvl="0"/>
            <a:r>
              <a:rPr lang="en-US" altLang="ja-JP" dirty="0" smtClean="0"/>
              <a:t>1961</a:t>
            </a:r>
            <a:r>
              <a:rPr lang="ja-JP" altLang="en-US" dirty="0" smtClean="0"/>
              <a:t>年に</a:t>
            </a:r>
            <a:r>
              <a:rPr lang="en-US" altLang="ja-JP" dirty="0" smtClean="0"/>
              <a:t>R.H</a:t>
            </a:r>
            <a:r>
              <a:rPr lang="ja-JP" altLang="en-US" dirty="0" smtClean="0"/>
              <a:t>コリーが発表。</a:t>
            </a:r>
            <a:endParaRPr lang="en-US" altLang="ja-JP" dirty="0" smtClean="0"/>
          </a:p>
          <a:p>
            <a:pPr lvl="0"/>
            <a:r>
              <a:rPr lang="ja-JP" altLang="en-US" dirty="0" smtClean="0"/>
              <a:t>広告効果測定の際に購買・非購買だけでなく、</a:t>
            </a:r>
            <a:endParaRPr lang="en-US" altLang="ja-JP" dirty="0" smtClean="0"/>
          </a:p>
          <a:p>
            <a:pPr lvl="0"/>
            <a:r>
              <a:rPr lang="ja-JP" altLang="en-US" dirty="0" smtClean="0"/>
              <a:t>消費者に対する広告の浸透レベルを設けて広告効果を測定し、</a:t>
            </a:r>
            <a:endParaRPr lang="en-US" altLang="ja-JP" dirty="0" smtClean="0"/>
          </a:p>
          <a:p>
            <a:pPr marL="0" lvl="0" indent="0">
              <a:buNone/>
            </a:pPr>
            <a:r>
              <a:rPr lang="en-US" altLang="ja-JP" dirty="0"/>
              <a:t> </a:t>
            </a:r>
            <a:r>
              <a:rPr lang="en-US" altLang="ja-JP" dirty="0" smtClean="0"/>
              <a:t>  </a:t>
            </a:r>
            <a:r>
              <a:rPr lang="ja-JP" altLang="en-US" dirty="0" smtClean="0"/>
              <a:t>管理するモデル</a:t>
            </a:r>
            <a:endParaRPr lang="en-US" altLang="ja-JP" dirty="0" smtClean="0"/>
          </a:p>
          <a:p>
            <a:pPr lvl="0"/>
            <a:endParaRPr lang="en-US" altLang="ja-JP" dirty="0" smtClean="0"/>
          </a:p>
          <a:p>
            <a:pPr lvl="0"/>
            <a:endParaRPr lang="ja-JP" altLang="en-US" dirty="0" smtClean="0"/>
          </a:p>
          <a:p>
            <a:pPr marL="0" lvl="0" indent="0">
              <a:buNone/>
            </a:pPr>
            <a:r>
              <a:rPr lang="ja-JP" altLang="en-US" dirty="0" smtClean="0"/>
              <a:t>未知</a:t>
            </a:r>
            <a:r>
              <a:rPr lang="en-US" altLang="ja-JP" sz="2400" dirty="0" smtClean="0"/>
              <a:t>(Unknown) </a:t>
            </a:r>
            <a:r>
              <a:rPr lang="ja-JP" altLang="en-US" dirty="0" smtClean="0"/>
              <a:t>→ 認知</a:t>
            </a:r>
            <a:r>
              <a:rPr lang="en-US" altLang="ja-JP" sz="2400" dirty="0" smtClean="0"/>
              <a:t>(Awareness) </a:t>
            </a:r>
            <a:r>
              <a:rPr lang="ja-JP" altLang="en-US" dirty="0" smtClean="0"/>
              <a:t>→ 理解</a:t>
            </a:r>
            <a:r>
              <a:rPr lang="en-US" altLang="ja-JP" sz="2400" dirty="0" smtClean="0"/>
              <a:t>(</a:t>
            </a:r>
            <a:r>
              <a:rPr lang="en-US" altLang="ja-JP" sz="2400" dirty="0" err="1" smtClean="0"/>
              <a:t>Cmprehension</a:t>
            </a:r>
            <a:r>
              <a:rPr lang="en-US" altLang="ja-JP" sz="2400" dirty="0" smtClean="0"/>
              <a:t>) </a:t>
            </a:r>
          </a:p>
          <a:p>
            <a:pPr marL="0" lvl="0" indent="0">
              <a:buNone/>
            </a:pPr>
            <a:r>
              <a:rPr lang="ja-JP" altLang="en-US" dirty="0" smtClean="0"/>
              <a:t>→ 確信</a:t>
            </a:r>
            <a:r>
              <a:rPr lang="en-US" altLang="ja-JP" sz="2400" dirty="0" smtClean="0"/>
              <a:t>(Conviction) </a:t>
            </a:r>
            <a:r>
              <a:rPr lang="ja-JP" altLang="en-US" dirty="0" smtClean="0"/>
              <a:t>→ 行為</a:t>
            </a:r>
            <a:r>
              <a:rPr lang="en-US" altLang="ja-JP" sz="2400" dirty="0" smtClean="0"/>
              <a:t>(Action)</a:t>
            </a:r>
            <a:endParaRPr lang="ja-JP" altLang="en-US" sz="2400" dirty="0" smtClean="0"/>
          </a:p>
        </p:txBody>
      </p:sp>
      <p:sp>
        <p:nvSpPr>
          <p:cNvPr id="4" name="テキスト ボックス 3"/>
          <p:cNvSpPr txBox="1"/>
          <p:nvPr/>
        </p:nvSpPr>
        <p:spPr>
          <a:xfrm>
            <a:off x="6791325" y="6444476"/>
            <a:ext cx="3971925" cy="276999"/>
          </a:xfrm>
          <a:prstGeom prst="rect">
            <a:avLst/>
          </a:prstGeom>
          <a:noFill/>
        </p:spPr>
        <p:txBody>
          <a:bodyPr wrap="square" rtlCol="0">
            <a:spAutoFit/>
          </a:bodyPr>
          <a:lstStyle/>
          <a:p>
            <a:pPr lvl="0"/>
            <a:r>
              <a:rPr lang="ja-JP" altLang="en-US" sz="1200" dirty="0">
                <a:solidFill>
                  <a:prstClr val="black"/>
                </a:solidFill>
              </a:rPr>
              <a:t>清水公一</a:t>
            </a:r>
            <a:r>
              <a:rPr lang="en-US" altLang="ja-JP" sz="1200" dirty="0">
                <a:solidFill>
                  <a:prstClr val="black"/>
                </a:solidFill>
              </a:rPr>
              <a:t>(2014)『</a:t>
            </a:r>
            <a:r>
              <a:rPr lang="ja-JP" altLang="en-US" sz="1200" dirty="0">
                <a:solidFill>
                  <a:prstClr val="black"/>
                </a:solidFill>
              </a:rPr>
              <a:t>広告の理論と戦略</a:t>
            </a:r>
            <a:r>
              <a:rPr lang="en-US" altLang="ja-JP" sz="1200" dirty="0">
                <a:solidFill>
                  <a:prstClr val="black"/>
                </a:solidFill>
              </a:rPr>
              <a:t>(</a:t>
            </a:r>
            <a:r>
              <a:rPr lang="ja-JP" altLang="en-US" sz="1200" dirty="0">
                <a:solidFill>
                  <a:prstClr val="black"/>
                </a:solidFill>
              </a:rPr>
              <a:t>第</a:t>
            </a:r>
            <a:r>
              <a:rPr lang="en-US" altLang="ja-JP" sz="1200" dirty="0">
                <a:solidFill>
                  <a:prstClr val="black"/>
                </a:solidFill>
              </a:rPr>
              <a:t>18</a:t>
            </a:r>
            <a:r>
              <a:rPr lang="ja-JP" altLang="en-US" sz="1200" dirty="0">
                <a:solidFill>
                  <a:prstClr val="black"/>
                </a:solidFill>
              </a:rPr>
              <a:t>版</a:t>
            </a:r>
            <a:r>
              <a:rPr lang="en-US" altLang="ja-JP" sz="1200" dirty="0">
                <a:solidFill>
                  <a:prstClr val="black"/>
                </a:solidFill>
              </a:rPr>
              <a:t>)』p286</a:t>
            </a:r>
            <a:r>
              <a:rPr lang="ja-JP" altLang="en-US" sz="1200" dirty="0">
                <a:solidFill>
                  <a:prstClr val="black"/>
                </a:solidFill>
              </a:rPr>
              <a:t>～</a:t>
            </a:r>
            <a:r>
              <a:rPr lang="en-US" altLang="ja-JP" sz="1200" dirty="0">
                <a:solidFill>
                  <a:prstClr val="black"/>
                </a:solidFill>
              </a:rPr>
              <a:t>292</a:t>
            </a: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dirty="0"/>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33</a:t>
            </a:fld>
            <a:endParaRPr kumimoji="1" lang="ja-JP" altLang="en-US"/>
          </a:p>
        </p:txBody>
      </p:sp>
    </p:spTree>
    <p:extLst>
      <p:ext uri="{BB962C8B-B14F-4D97-AF65-F5344CB8AC3E}">
        <p14:creationId xmlns:p14="http://schemas.microsoft.com/office/powerpoint/2010/main" val="31899279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ARF</a:t>
            </a:r>
            <a:r>
              <a:rPr lang="ja-JP" altLang="en-US" dirty="0" smtClean="0"/>
              <a:t>媒体評価モデル</a:t>
            </a:r>
          </a:p>
        </p:txBody>
      </p:sp>
      <p:sp>
        <p:nvSpPr>
          <p:cNvPr id="3" name="テキスト プレースホルダー 2"/>
          <p:cNvSpPr>
            <a:spLocks noGrp="1"/>
          </p:cNvSpPr>
          <p:nvPr>
            <p:ph type="body" idx="1"/>
          </p:nvPr>
        </p:nvSpPr>
        <p:spPr/>
        <p:txBody>
          <a:bodyPr/>
          <a:lstStyle/>
          <a:p>
            <a:pPr lvl="0"/>
            <a:r>
              <a:rPr lang="en-US" altLang="ja-JP" dirty="0" smtClean="0"/>
              <a:t>1961</a:t>
            </a:r>
            <a:r>
              <a:rPr lang="ja-JP" altLang="en-US" dirty="0" smtClean="0"/>
              <a:t>年に</a:t>
            </a:r>
            <a:r>
              <a:rPr lang="en-US" altLang="ja-JP" dirty="0" smtClean="0"/>
              <a:t>ARF(Advertising Research Foundation </a:t>
            </a:r>
            <a:r>
              <a:rPr lang="zh-TW" altLang="en-US" dirty="0"/>
              <a:t>－ </a:t>
            </a:r>
            <a:r>
              <a:rPr lang="zh-TW" altLang="en-US" dirty="0">
                <a:latin typeface="ＭＳ Ｐゴシック" panose="020B0600070205080204" pitchFamily="50" charset="-128"/>
                <a:ea typeface="ＭＳ Ｐゴシック" panose="020B0600070205080204" pitchFamily="50" charset="-128"/>
              </a:rPr>
              <a:t>広告調査財団</a:t>
            </a:r>
            <a:r>
              <a:rPr lang="en-US" altLang="ja-JP" dirty="0" smtClean="0"/>
              <a:t>)</a:t>
            </a:r>
            <a:r>
              <a:rPr lang="ja-JP" altLang="en-US" dirty="0" smtClean="0"/>
              <a:t>によって発表された広告効果基準。</a:t>
            </a:r>
          </a:p>
          <a:p>
            <a:pPr lvl="0"/>
            <a:r>
              <a:rPr lang="en-US" altLang="ja-JP" dirty="0" smtClean="0"/>
              <a:t>DAGMAR</a:t>
            </a:r>
            <a:r>
              <a:rPr lang="ja-JP" altLang="en-US" dirty="0" smtClean="0"/>
              <a:t>モデルの</a:t>
            </a:r>
            <a:r>
              <a:rPr lang="en-US" altLang="ja-JP" dirty="0" smtClean="0"/>
              <a:t>｢</a:t>
            </a:r>
            <a:r>
              <a:rPr lang="ja-JP" altLang="en-US" dirty="0" smtClean="0"/>
              <a:t>未知</a:t>
            </a:r>
            <a:r>
              <a:rPr lang="en-US" altLang="ja-JP" dirty="0" smtClean="0"/>
              <a:t>｣</a:t>
            </a:r>
            <a:r>
              <a:rPr lang="ja-JP" altLang="en-US" dirty="0" smtClean="0"/>
              <a:t>と「認知」の間をより細かく分けたもの。</a:t>
            </a:r>
          </a:p>
        </p:txBody>
      </p:sp>
      <p:sp>
        <p:nvSpPr>
          <p:cNvPr id="5" name="テキスト ボックス 4"/>
          <p:cNvSpPr txBox="1"/>
          <p:nvPr/>
        </p:nvSpPr>
        <p:spPr>
          <a:xfrm>
            <a:off x="6791325" y="6444476"/>
            <a:ext cx="4562475" cy="276999"/>
          </a:xfrm>
          <a:prstGeom prst="rect">
            <a:avLst/>
          </a:prstGeom>
          <a:noFill/>
        </p:spPr>
        <p:txBody>
          <a:bodyPr wrap="square" rtlCol="0">
            <a:spAutoFit/>
          </a:bodyPr>
          <a:lstStyle/>
          <a:p>
            <a:r>
              <a:rPr lang="ja-JP" altLang="en-US" sz="1200" dirty="0"/>
              <a:t>清水公一</a:t>
            </a:r>
            <a:r>
              <a:rPr lang="en-US" altLang="ja-JP" sz="1200" dirty="0"/>
              <a:t>(2014)『</a:t>
            </a:r>
            <a:r>
              <a:rPr lang="ja-JP" altLang="en-US" sz="1200" dirty="0"/>
              <a:t>広告の理論と戦略</a:t>
            </a:r>
            <a:r>
              <a:rPr lang="en-US" altLang="ja-JP" sz="1200" dirty="0"/>
              <a:t>(</a:t>
            </a:r>
            <a:r>
              <a:rPr lang="ja-JP" altLang="en-US" sz="1200" dirty="0"/>
              <a:t>第</a:t>
            </a:r>
            <a:r>
              <a:rPr lang="en-US" altLang="ja-JP" sz="1200" dirty="0"/>
              <a:t>18</a:t>
            </a:r>
            <a:r>
              <a:rPr lang="ja-JP" altLang="en-US" sz="1200" dirty="0"/>
              <a:t>版</a:t>
            </a:r>
            <a:r>
              <a:rPr lang="en-US" altLang="ja-JP" sz="1200" dirty="0" smtClean="0"/>
              <a:t>)』p286</a:t>
            </a:r>
            <a:r>
              <a:rPr lang="ja-JP" altLang="en-US" sz="1200" dirty="0" smtClean="0"/>
              <a:t>～</a:t>
            </a:r>
            <a:r>
              <a:rPr lang="en-US" altLang="ja-JP" sz="1200" dirty="0" smtClean="0"/>
              <a:t>292</a:t>
            </a:r>
            <a:endParaRPr kumimoji="1" lang="ja-JP" altLang="en-US" sz="1200" dirty="0"/>
          </a:p>
        </p:txBody>
      </p:sp>
      <p:sp>
        <p:nvSpPr>
          <p:cNvPr id="6" name="日付プレースホルダー 5"/>
          <p:cNvSpPr>
            <a:spLocks noGrp="1"/>
          </p:cNvSpPr>
          <p:nvPr>
            <p:ph type="dt" sz="half" idx="10"/>
          </p:nvPr>
        </p:nvSpPr>
        <p:spPr/>
        <p:txBody>
          <a:bodyPr/>
          <a:lstStyle/>
          <a:p>
            <a:r>
              <a:rPr kumimoji="1" lang="en-US" altLang="ja-JP" smtClean="0"/>
              <a:t>2016/9/6</a:t>
            </a:r>
            <a:endParaRPr kumimoji="1" lang="ja-JP" altLang="en-US"/>
          </a:p>
        </p:txBody>
      </p:sp>
      <p:sp>
        <p:nvSpPr>
          <p:cNvPr id="7" name="スライド番号プレースホルダー 6"/>
          <p:cNvSpPr>
            <a:spLocks noGrp="1"/>
          </p:cNvSpPr>
          <p:nvPr>
            <p:ph type="sldNum" sz="quarter" idx="12"/>
          </p:nvPr>
        </p:nvSpPr>
        <p:spPr/>
        <p:txBody>
          <a:bodyPr/>
          <a:lstStyle/>
          <a:p>
            <a:fld id="{C297A4AD-7F4F-4CA8-9FE8-BF7DB33F2223}" type="slidenum">
              <a:rPr kumimoji="1" lang="ja-JP" altLang="en-US" smtClean="0"/>
              <a:t>34</a:t>
            </a:fld>
            <a:endParaRPr kumimoji="1" lang="ja-JP" altLang="en-US"/>
          </a:p>
        </p:txBody>
      </p:sp>
    </p:spTree>
    <p:extLst>
      <p:ext uri="{BB962C8B-B14F-4D97-AF65-F5344CB8AC3E}">
        <p14:creationId xmlns:p14="http://schemas.microsoft.com/office/powerpoint/2010/main" val="489976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ARF</a:t>
            </a:r>
            <a:r>
              <a:rPr lang="ja-JP" altLang="en-US" dirty="0" smtClean="0"/>
              <a:t>媒体評価モデル</a:t>
            </a:r>
          </a:p>
        </p:txBody>
      </p:sp>
      <p:sp>
        <p:nvSpPr>
          <p:cNvPr id="3" name="テキスト プレースホルダー 2"/>
          <p:cNvSpPr>
            <a:spLocks noGrp="1"/>
          </p:cNvSpPr>
          <p:nvPr>
            <p:ph type="body" idx="1"/>
          </p:nvPr>
        </p:nvSpPr>
        <p:spPr/>
        <p:txBody>
          <a:bodyPr>
            <a:normAutofit fontScale="85000" lnSpcReduction="20000"/>
          </a:bodyPr>
          <a:lstStyle/>
          <a:p>
            <a:pPr marL="0" lvl="0" indent="0" algn="ctr">
              <a:buNone/>
            </a:pPr>
            <a:r>
              <a:rPr lang="ja-JP" altLang="en-US" sz="3300" dirty="0" smtClean="0"/>
              <a:t>媒体普及</a:t>
            </a:r>
          </a:p>
          <a:p>
            <a:pPr marL="0" lvl="0" indent="0" algn="ctr">
              <a:buNone/>
            </a:pPr>
            <a:r>
              <a:rPr lang="ja-JP" altLang="en-US" sz="2100" dirty="0" smtClean="0"/>
              <a:t>↓</a:t>
            </a:r>
          </a:p>
          <a:p>
            <a:pPr marL="0" lvl="0" indent="0" algn="ctr">
              <a:buNone/>
            </a:pPr>
            <a:r>
              <a:rPr lang="ja-JP" altLang="en-US" sz="3300" dirty="0" smtClean="0"/>
              <a:t>媒体露出</a:t>
            </a:r>
          </a:p>
          <a:p>
            <a:pPr marL="0" lvl="0" indent="0" algn="ctr">
              <a:buNone/>
            </a:pPr>
            <a:r>
              <a:rPr lang="ja-JP" altLang="en-US" sz="2100" dirty="0" smtClean="0"/>
              <a:t>↓</a:t>
            </a:r>
          </a:p>
          <a:p>
            <a:pPr marL="0" lvl="0" indent="0" algn="ctr">
              <a:buNone/>
            </a:pPr>
            <a:r>
              <a:rPr lang="ja-JP" altLang="en-US" sz="3300" dirty="0" smtClean="0"/>
              <a:t>広告露出</a:t>
            </a:r>
          </a:p>
          <a:p>
            <a:pPr marL="0" lvl="0" indent="0" algn="ctr">
              <a:buNone/>
            </a:pPr>
            <a:r>
              <a:rPr lang="ja-JP" altLang="en-US" sz="2100" dirty="0" smtClean="0"/>
              <a:t>↓</a:t>
            </a:r>
          </a:p>
          <a:p>
            <a:pPr marL="0" lvl="0" indent="0" algn="ctr">
              <a:buNone/>
            </a:pPr>
            <a:r>
              <a:rPr lang="ja-JP" altLang="en-US" sz="3300" dirty="0" smtClean="0"/>
              <a:t>広告知覚</a:t>
            </a:r>
          </a:p>
          <a:p>
            <a:pPr marL="0" lvl="0" indent="0" algn="ctr">
              <a:buNone/>
            </a:pPr>
            <a:r>
              <a:rPr lang="ja-JP" altLang="en-US" sz="2100" dirty="0" smtClean="0"/>
              <a:t>↓</a:t>
            </a:r>
          </a:p>
          <a:p>
            <a:pPr marL="0" lvl="0" indent="0" algn="ctr">
              <a:buNone/>
            </a:pPr>
            <a:r>
              <a:rPr lang="ja-JP" altLang="en-US" sz="3300" dirty="0" smtClean="0"/>
              <a:t>広告コミュニケーション</a:t>
            </a:r>
          </a:p>
          <a:p>
            <a:pPr marL="0" lvl="0" indent="0" algn="ctr">
              <a:buNone/>
            </a:pPr>
            <a:r>
              <a:rPr lang="ja-JP" altLang="en-US" sz="2100" dirty="0" smtClean="0"/>
              <a:t>↓</a:t>
            </a:r>
          </a:p>
          <a:p>
            <a:pPr marL="0" lvl="0" indent="0" algn="ctr">
              <a:buNone/>
            </a:pPr>
            <a:r>
              <a:rPr lang="ja-JP" altLang="en-US" sz="3300" dirty="0" smtClean="0"/>
              <a:t>販売反応</a:t>
            </a:r>
          </a:p>
        </p:txBody>
      </p:sp>
      <p:sp>
        <p:nvSpPr>
          <p:cNvPr id="4" name="テキスト ボックス 3"/>
          <p:cNvSpPr txBox="1"/>
          <p:nvPr/>
        </p:nvSpPr>
        <p:spPr>
          <a:xfrm>
            <a:off x="6762750" y="6444476"/>
            <a:ext cx="4391025" cy="276999"/>
          </a:xfrm>
          <a:prstGeom prst="rect">
            <a:avLst/>
          </a:prstGeom>
          <a:noFill/>
        </p:spPr>
        <p:txBody>
          <a:bodyPr wrap="square" rtlCol="0">
            <a:spAutoFit/>
          </a:bodyPr>
          <a:lstStyle/>
          <a:p>
            <a:pPr lvl="0"/>
            <a:r>
              <a:rPr lang="ja-JP" altLang="en-US" sz="1200" dirty="0">
                <a:solidFill>
                  <a:prstClr val="black"/>
                </a:solidFill>
              </a:rPr>
              <a:t>清水公一</a:t>
            </a:r>
            <a:r>
              <a:rPr lang="en-US" altLang="ja-JP" sz="1200" dirty="0">
                <a:solidFill>
                  <a:prstClr val="black"/>
                </a:solidFill>
              </a:rPr>
              <a:t>(2014)『</a:t>
            </a:r>
            <a:r>
              <a:rPr lang="ja-JP" altLang="en-US" sz="1200" dirty="0">
                <a:solidFill>
                  <a:prstClr val="black"/>
                </a:solidFill>
              </a:rPr>
              <a:t>広告の理論と戦略</a:t>
            </a:r>
            <a:r>
              <a:rPr lang="en-US" altLang="ja-JP" sz="1200" dirty="0">
                <a:solidFill>
                  <a:prstClr val="black"/>
                </a:solidFill>
              </a:rPr>
              <a:t>(</a:t>
            </a:r>
            <a:r>
              <a:rPr lang="ja-JP" altLang="en-US" sz="1200" dirty="0">
                <a:solidFill>
                  <a:prstClr val="black"/>
                </a:solidFill>
              </a:rPr>
              <a:t>第</a:t>
            </a:r>
            <a:r>
              <a:rPr lang="en-US" altLang="ja-JP" sz="1200" dirty="0">
                <a:solidFill>
                  <a:prstClr val="black"/>
                </a:solidFill>
              </a:rPr>
              <a:t>18</a:t>
            </a:r>
            <a:r>
              <a:rPr lang="ja-JP" altLang="en-US" sz="1200" dirty="0">
                <a:solidFill>
                  <a:prstClr val="black"/>
                </a:solidFill>
              </a:rPr>
              <a:t>版</a:t>
            </a:r>
            <a:r>
              <a:rPr lang="en-US" altLang="ja-JP" sz="1200" dirty="0">
                <a:solidFill>
                  <a:prstClr val="black"/>
                </a:solidFill>
              </a:rPr>
              <a:t>)』p286</a:t>
            </a:r>
            <a:r>
              <a:rPr lang="ja-JP" altLang="en-US" sz="1200" dirty="0">
                <a:solidFill>
                  <a:prstClr val="black"/>
                </a:solidFill>
              </a:rPr>
              <a:t>～</a:t>
            </a:r>
            <a:r>
              <a:rPr lang="en-US" altLang="ja-JP" sz="1200" dirty="0">
                <a:solidFill>
                  <a:prstClr val="black"/>
                </a:solidFill>
              </a:rPr>
              <a:t>292</a:t>
            </a:r>
            <a:endParaRPr lang="ja-JP" altLang="en-US" sz="1200" dirty="0">
              <a:solidFill>
                <a:prstClr val="black"/>
              </a:solidFill>
            </a:endParaRP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35</a:t>
            </a:fld>
            <a:endParaRPr kumimoji="1" lang="ja-JP" altLang="en-US"/>
          </a:p>
        </p:txBody>
      </p:sp>
    </p:spTree>
    <p:extLst>
      <p:ext uri="{BB962C8B-B14F-4D97-AF65-F5344CB8AC3E}">
        <p14:creationId xmlns:p14="http://schemas.microsoft.com/office/powerpoint/2010/main" val="28351961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en-US" altLang="ja-JP" b="0" i="0" u="none" strike="noStrike" kern="100" baseline="0" smtClean="0">
                <a:latin typeface="Arial" panose="020B0604020202020204" pitchFamily="34" charset="0"/>
                <a:ea typeface="ＭＳ ゴシック" panose="020B0609070205080204" pitchFamily="49" charset="-128"/>
              </a:rPr>
              <a:t>ARF</a:t>
            </a:r>
            <a:r>
              <a:rPr lang="ja-JP" altLang="en-US" b="0" i="0" u="none" strike="noStrike" kern="100" baseline="0" smtClean="0">
                <a:latin typeface="Arial" panose="020B0604020202020204" pitchFamily="34" charset="0"/>
                <a:ea typeface="ＭＳ ゴシック" panose="020B0609070205080204" pitchFamily="49" charset="-128"/>
              </a:rPr>
              <a:t>媒体評価モデル</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normAutofit/>
          </a:bodyPr>
          <a:lstStyle/>
          <a:p>
            <a:pPr marR="0" lvl="0" rtl="0"/>
            <a:r>
              <a:rPr lang="ja-JP" altLang="en-US" b="0" i="0" u="none" strike="noStrike" kern="100" baseline="0" smtClean="0">
                <a:latin typeface="Arial" panose="020B0604020202020204" pitchFamily="34" charset="0"/>
                <a:ea typeface="ＭＳ ゴシック" panose="020B0609070205080204" pitchFamily="49" charset="-128"/>
              </a:rPr>
              <a:t>媒体普及</a:t>
            </a:r>
            <a:r>
              <a:rPr lang="en-US" altLang="ja-JP" b="0" i="0" u="none" strike="noStrike" kern="100" baseline="0" smtClean="0">
                <a:latin typeface="Arial" panose="020B0604020202020204" pitchFamily="34" charset="0"/>
                <a:ea typeface="ＭＳ ゴシック" panose="020B0609070205080204" pitchFamily="49" charset="-128"/>
              </a:rPr>
              <a:t>(Vehicle Distribution)</a:t>
            </a:r>
          </a:p>
          <a:p>
            <a:pPr marR="0" lvl="1" rtl="0"/>
            <a:r>
              <a:rPr lang="ja-JP" altLang="en-US" b="0" i="0" u="none" strike="noStrike" kern="100" baseline="0" smtClean="0">
                <a:latin typeface="Arial" panose="020B0604020202020204" pitchFamily="34" charset="0"/>
                <a:ea typeface="ＭＳ ゴシック" panose="020B0609070205080204" pitchFamily="49" charset="-128"/>
              </a:rPr>
              <a:t>媒体がどれだけ普及しているかという数字。</a:t>
            </a:r>
          </a:p>
          <a:p>
            <a:pPr marL="914400" lvl="2" indent="0">
              <a:buNone/>
            </a:pPr>
            <a:r>
              <a:rPr lang="ja-JP" altLang="en-US" sz="1600" b="0" i="0" u="none" strike="noStrike" kern="100" baseline="0" smtClean="0">
                <a:latin typeface="Arial" panose="020B0604020202020204" pitchFamily="34" charset="0"/>
                <a:ea typeface="ＭＳ ゴシック" panose="020B0609070205080204" pitchFamily="49" charset="-128"/>
              </a:rPr>
              <a:t>　例：テレビ→普及台数など</a:t>
            </a:r>
          </a:p>
          <a:p>
            <a:pPr marL="914400" lvl="2" indent="0">
              <a:buNone/>
            </a:pPr>
            <a:r>
              <a:rPr lang="en-US" altLang="ja-JP" sz="1600" kern="100" smtClean="0">
                <a:latin typeface="Arial" panose="020B0604020202020204" pitchFamily="34" charset="0"/>
                <a:ea typeface="ＭＳ ゴシック" panose="020B0609070205080204" pitchFamily="49" charset="-128"/>
              </a:rPr>
              <a:t>            </a:t>
            </a:r>
            <a:r>
              <a:rPr lang="ja-JP" altLang="en-US" sz="1600" b="0" i="0" u="none" strike="noStrike" kern="100" baseline="0" smtClean="0">
                <a:latin typeface="Arial" panose="020B0604020202020204" pitchFamily="34" charset="0"/>
                <a:ea typeface="ＭＳ ゴシック" panose="020B0609070205080204" pitchFamily="49" charset="-128"/>
              </a:rPr>
              <a:t>新聞   →販売部数など</a:t>
            </a:r>
            <a:endParaRPr lang="en-US" altLang="ja-JP" sz="1600" b="0" i="0" u="none" strike="noStrike" kern="100" baseline="0" smtClean="0">
              <a:latin typeface="Arial" panose="020B0604020202020204" pitchFamily="34" charset="0"/>
              <a:ea typeface="ＭＳ ゴシック" panose="020B0609070205080204" pitchFamily="49" charset="-128"/>
            </a:endParaRPr>
          </a:p>
          <a:p>
            <a:pPr lvl="2"/>
            <a:endParaRPr lang="ja-JP" altLang="en-US" b="0" i="0" u="none" strike="noStrike" kern="100" baseline="0" smtClean="0">
              <a:latin typeface="Arial" panose="020B0604020202020204" pitchFamily="34" charset="0"/>
              <a:ea typeface="ＭＳ ゴシック" panose="020B0609070205080204" pitchFamily="49" charset="-128"/>
            </a:endParaRPr>
          </a:p>
          <a:p>
            <a:pPr marR="0" lvl="0" rtl="0"/>
            <a:r>
              <a:rPr lang="ja-JP" altLang="en-US" b="0" i="0" u="none" strike="noStrike" kern="100" baseline="0" smtClean="0">
                <a:latin typeface="Arial" panose="020B0604020202020204" pitchFamily="34" charset="0"/>
                <a:ea typeface="ＭＳ ゴシック" panose="020B0609070205080204" pitchFamily="49" charset="-128"/>
              </a:rPr>
              <a:t>媒体露出</a:t>
            </a:r>
            <a:r>
              <a:rPr lang="en-US" altLang="ja-JP" b="0" i="0" u="none" strike="noStrike" kern="100" baseline="0" smtClean="0">
                <a:latin typeface="Arial" panose="020B0604020202020204" pitchFamily="34" charset="0"/>
                <a:ea typeface="ＭＳ ゴシック" panose="020B0609070205080204" pitchFamily="49" charset="-128"/>
              </a:rPr>
              <a:t>(Vehicle Exposure)</a:t>
            </a:r>
          </a:p>
          <a:p>
            <a:pPr marR="0" lvl="1" rtl="0"/>
            <a:r>
              <a:rPr lang="ja-JP" altLang="en-US" b="0" i="0" u="none" strike="noStrike" kern="100" baseline="0" smtClean="0">
                <a:latin typeface="Arial" panose="020B0604020202020204" pitchFamily="34" charset="0"/>
                <a:ea typeface="ＭＳ ゴシック" panose="020B0609070205080204" pitchFamily="49" charset="-128"/>
              </a:rPr>
              <a:t>広告を掲出している媒体がどれだけ見たり聞いたりされる可能性があるかという数字</a:t>
            </a:r>
            <a:endParaRPr lang="en-US" altLang="ja-JP" b="0" i="0" u="none" strike="noStrike" kern="100" baseline="0" smtClean="0">
              <a:latin typeface="Arial" panose="020B0604020202020204" pitchFamily="34" charset="0"/>
              <a:ea typeface="ＭＳ ゴシック" panose="020B0609070205080204" pitchFamily="49" charset="-128"/>
            </a:endParaRPr>
          </a:p>
          <a:p>
            <a:pPr marR="0" lvl="1" rtl="0"/>
            <a:endParaRPr lang="ja-JP" altLang="en-US" b="0" i="0" u="none" strike="noStrike" kern="100" baseline="0" smtClean="0">
              <a:latin typeface="Arial" panose="020B0604020202020204" pitchFamily="34" charset="0"/>
              <a:ea typeface="ＭＳ ゴシック" panose="020B0609070205080204" pitchFamily="49" charset="-128"/>
            </a:endParaRPr>
          </a:p>
          <a:p>
            <a:pPr marR="0" lvl="0" rtl="0"/>
            <a:r>
              <a:rPr lang="ja-JP" altLang="en-US" b="0" i="0" u="none" strike="noStrike" kern="100" baseline="0" smtClean="0">
                <a:latin typeface="Arial" panose="020B0604020202020204" pitchFamily="34" charset="0"/>
                <a:ea typeface="ＭＳ ゴシック" panose="020B0609070205080204" pitchFamily="49" charset="-128"/>
              </a:rPr>
              <a:t>広告露出</a:t>
            </a:r>
            <a:r>
              <a:rPr lang="en-US" altLang="ja-JP" b="0" i="0" u="none" strike="noStrike" kern="100" baseline="0" smtClean="0">
                <a:latin typeface="Arial" panose="020B0604020202020204" pitchFamily="34" charset="0"/>
                <a:ea typeface="ＭＳ ゴシック" panose="020B0609070205080204" pitchFamily="49" charset="-128"/>
              </a:rPr>
              <a:t>(Advertising</a:t>
            </a:r>
            <a:r>
              <a:rPr lang="ja-JP" altLang="en-US" b="0" i="0" u="none" strike="noStrike" kern="100" baseline="0" smtClean="0">
                <a:latin typeface="Arial" panose="020B0604020202020204" pitchFamily="34" charset="0"/>
                <a:ea typeface="ＭＳ ゴシック" panose="020B0609070205080204" pitchFamily="49" charset="-128"/>
              </a:rPr>
              <a:t> </a:t>
            </a:r>
            <a:r>
              <a:rPr lang="en-US" altLang="ja-JP" b="0" i="0" u="none" strike="noStrike" kern="100" baseline="0" smtClean="0">
                <a:latin typeface="Arial" panose="020B0604020202020204" pitchFamily="34" charset="0"/>
                <a:ea typeface="ＭＳ ゴシック" panose="020B0609070205080204" pitchFamily="49" charset="-128"/>
              </a:rPr>
              <a:t>Exposure)</a:t>
            </a:r>
          </a:p>
          <a:p>
            <a:pPr marR="0" lvl="1" rtl="0"/>
            <a:r>
              <a:rPr lang="ja-JP" altLang="en-US" b="0" i="0" u="none" strike="noStrike" kern="100" baseline="0" smtClean="0">
                <a:latin typeface="Arial" panose="020B0604020202020204" pitchFamily="34" charset="0"/>
                <a:ea typeface="ＭＳ ゴシック" panose="020B0609070205080204" pitchFamily="49" charset="-128"/>
              </a:rPr>
              <a:t>広告が見たり聞いたりされる可能性</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テキスト ボックス 3"/>
          <p:cNvSpPr txBox="1"/>
          <p:nvPr/>
        </p:nvSpPr>
        <p:spPr>
          <a:xfrm>
            <a:off x="4676775" y="6311900"/>
            <a:ext cx="6362700" cy="646331"/>
          </a:xfrm>
          <a:prstGeom prst="rect">
            <a:avLst/>
          </a:prstGeom>
          <a:noFill/>
        </p:spPr>
        <p:txBody>
          <a:bodyPr wrap="square" rtlCol="0">
            <a:spAutoFit/>
          </a:bodyPr>
          <a:lstStyle/>
          <a:p>
            <a:pPr lvl="0"/>
            <a:r>
              <a:rPr lang="ja-JP" altLang="en-US" sz="1200" dirty="0">
                <a:solidFill>
                  <a:prstClr val="black"/>
                </a:solidFill>
              </a:rPr>
              <a:t>清水公一</a:t>
            </a:r>
            <a:r>
              <a:rPr lang="en-US" altLang="ja-JP" sz="1200" dirty="0">
                <a:solidFill>
                  <a:prstClr val="black"/>
                </a:solidFill>
              </a:rPr>
              <a:t>(2014)『</a:t>
            </a:r>
            <a:r>
              <a:rPr lang="ja-JP" altLang="en-US" sz="1200" dirty="0">
                <a:solidFill>
                  <a:prstClr val="black"/>
                </a:solidFill>
              </a:rPr>
              <a:t>広告の理論と戦略</a:t>
            </a:r>
            <a:r>
              <a:rPr lang="en-US" altLang="ja-JP" sz="1200" dirty="0">
                <a:solidFill>
                  <a:prstClr val="black"/>
                </a:solidFill>
              </a:rPr>
              <a:t>(</a:t>
            </a:r>
            <a:r>
              <a:rPr lang="ja-JP" altLang="en-US" sz="1200" dirty="0">
                <a:solidFill>
                  <a:prstClr val="black"/>
                </a:solidFill>
              </a:rPr>
              <a:t>第</a:t>
            </a:r>
            <a:r>
              <a:rPr lang="en-US" altLang="ja-JP" sz="1200" dirty="0">
                <a:solidFill>
                  <a:prstClr val="black"/>
                </a:solidFill>
              </a:rPr>
              <a:t>18</a:t>
            </a:r>
            <a:r>
              <a:rPr lang="ja-JP" altLang="en-US" sz="1200" dirty="0">
                <a:solidFill>
                  <a:prstClr val="black"/>
                </a:solidFill>
              </a:rPr>
              <a:t>版</a:t>
            </a:r>
            <a:r>
              <a:rPr lang="en-US" altLang="ja-JP" sz="1200" dirty="0">
                <a:solidFill>
                  <a:prstClr val="black"/>
                </a:solidFill>
              </a:rPr>
              <a:t>)』p286</a:t>
            </a:r>
            <a:r>
              <a:rPr lang="ja-JP" altLang="en-US" sz="1200" dirty="0">
                <a:solidFill>
                  <a:prstClr val="black"/>
                </a:solidFill>
              </a:rPr>
              <a:t>～</a:t>
            </a:r>
            <a:r>
              <a:rPr lang="en-US" altLang="ja-JP" sz="1200" dirty="0" smtClean="0">
                <a:solidFill>
                  <a:prstClr val="black"/>
                </a:solidFill>
              </a:rPr>
              <a:t>292</a:t>
            </a:r>
          </a:p>
          <a:p>
            <a:r>
              <a:rPr lang="ja-JP" altLang="en-US" sz="1200" kern="100" dirty="0">
                <a:latin typeface="Arial" panose="020B0604020202020204" pitchFamily="34" charset="0"/>
                <a:ea typeface="ＭＳ ゴシック" panose="020B0609070205080204" pitchFamily="49" charset="-128"/>
              </a:rPr>
              <a:t>清水公一</a:t>
            </a:r>
            <a:r>
              <a:rPr lang="en-US" altLang="ja-JP" sz="1200" kern="100" dirty="0">
                <a:latin typeface="Arial" panose="020B0604020202020204" pitchFamily="34" charset="0"/>
                <a:ea typeface="ＭＳ ゴシック" panose="020B0609070205080204" pitchFamily="49" charset="-128"/>
              </a:rPr>
              <a:t>(2002)｢</a:t>
            </a:r>
            <a:r>
              <a:rPr lang="ja-JP" altLang="en-US" sz="1200" kern="100" dirty="0">
                <a:latin typeface="Arial" panose="020B0604020202020204" pitchFamily="34" charset="0"/>
                <a:ea typeface="ＭＳ ゴシック" panose="020B0609070205080204" pitchFamily="49" charset="-128"/>
              </a:rPr>
              <a:t>アメリカの屋外広告事情と日本の効果測定指標</a:t>
            </a:r>
            <a:r>
              <a:rPr lang="en-US" altLang="ja-JP" sz="1200" kern="100" dirty="0">
                <a:latin typeface="Arial" panose="020B0604020202020204" pitchFamily="34" charset="0"/>
                <a:ea typeface="ＭＳ ゴシック" panose="020B0609070205080204" pitchFamily="49" charset="-128"/>
              </a:rPr>
              <a:t>｣『</a:t>
            </a:r>
            <a:r>
              <a:rPr lang="zh-TW" altLang="en-US" sz="1200" kern="100" dirty="0">
                <a:latin typeface="Arial" panose="020B0604020202020204" pitchFamily="34" charset="0"/>
                <a:ea typeface="ＭＳ ゴシック" panose="020B0609070205080204" pitchFamily="49" charset="-128"/>
              </a:rPr>
              <a:t>国際文化研究所紀要</a:t>
            </a:r>
            <a:r>
              <a:rPr lang="en-US" altLang="ja-JP" sz="1200" kern="100" dirty="0">
                <a:latin typeface="Arial" panose="020B0604020202020204" pitchFamily="34" charset="0"/>
                <a:ea typeface="ＭＳ ゴシック" panose="020B0609070205080204" pitchFamily="49" charset="-128"/>
              </a:rPr>
              <a:t>』</a:t>
            </a:r>
          </a:p>
          <a:p>
            <a:pPr lvl="0"/>
            <a:endParaRPr lang="ja-JP" altLang="en-US" sz="1200" dirty="0">
              <a:solidFill>
                <a:prstClr val="black"/>
              </a:solidFill>
            </a:endParaRP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36</a:t>
            </a:fld>
            <a:endParaRPr kumimoji="1" lang="ja-JP" altLang="en-US"/>
          </a:p>
        </p:txBody>
      </p:sp>
    </p:spTree>
    <p:extLst>
      <p:ext uri="{BB962C8B-B14F-4D97-AF65-F5344CB8AC3E}">
        <p14:creationId xmlns:p14="http://schemas.microsoft.com/office/powerpoint/2010/main" val="104882953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en-US" altLang="ja-JP" b="0" i="0" u="none" strike="noStrike" kern="100" baseline="0" smtClean="0">
                <a:latin typeface="Arial" panose="020B0604020202020204" pitchFamily="34" charset="0"/>
                <a:ea typeface="ＭＳ ゴシック" panose="020B0609070205080204" pitchFamily="49" charset="-128"/>
              </a:rPr>
              <a:t>ARF</a:t>
            </a:r>
            <a:r>
              <a:rPr lang="ja-JP" altLang="en-US" b="0" i="0" u="none" strike="noStrike" kern="100" baseline="0" smtClean="0">
                <a:latin typeface="Arial" panose="020B0604020202020204" pitchFamily="34" charset="0"/>
                <a:ea typeface="ＭＳ ゴシック" panose="020B0609070205080204" pitchFamily="49" charset="-128"/>
              </a:rPr>
              <a:t>媒体評価モデル</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marR="0" lvl="0" rtl="0"/>
            <a:r>
              <a:rPr lang="ja-JP" altLang="en-US" b="0" i="0" u="none" strike="noStrike" kern="100" baseline="0" smtClean="0">
                <a:latin typeface="Arial" panose="020B0604020202020204" pitchFamily="34" charset="0"/>
                <a:ea typeface="ＭＳ ゴシック" panose="020B0609070205080204" pitchFamily="49" charset="-128"/>
              </a:rPr>
              <a:t>広告知覚</a:t>
            </a:r>
            <a:r>
              <a:rPr lang="en-US" altLang="ja-JP" b="0" i="0" u="none" strike="noStrike" kern="100" baseline="0" smtClean="0">
                <a:latin typeface="Arial" panose="020B0604020202020204" pitchFamily="34" charset="0"/>
                <a:ea typeface="ＭＳ ゴシック" panose="020B0609070205080204" pitchFamily="49" charset="-128"/>
              </a:rPr>
              <a:t>(Advertising Perception)</a:t>
            </a:r>
          </a:p>
          <a:p>
            <a:pPr marR="0" lvl="1" rtl="0"/>
            <a:r>
              <a:rPr lang="ja-JP" altLang="en-US" b="0" i="0" u="none" strike="noStrike" kern="100" baseline="0" smtClean="0">
                <a:latin typeface="Arial" panose="020B0604020202020204" pitchFamily="34" charset="0"/>
                <a:ea typeface="ＭＳ ゴシック" panose="020B0609070205080204" pitchFamily="49" charset="-128"/>
              </a:rPr>
              <a:t>初めて広告や広告商品が人々に知覚され、その一部が翌日まで記憶されているという段階</a:t>
            </a:r>
            <a:endParaRPr lang="en-US" altLang="ja-JP" b="0" i="0" u="none" strike="noStrike" kern="100" baseline="0" smtClean="0">
              <a:latin typeface="Arial" panose="020B0604020202020204" pitchFamily="34" charset="0"/>
              <a:ea typeface="ＭＳ ゴシック" panose="020B0609070205080204" pitchFamily="49" charset="-128"/>
            </a:endParaRPr>
          </a:p>
          <a:p>
            <a:pPr marR="0" lvl="1" rtl="0"/>
            <a:endParaRPr lang="ja-JP" altLang="en-US" b="0" i="0" u="none" strike="noStrike" kern="100" baseline="0" smtClean="0">
              <a:latin typeface="Arial" panose="020B0604020202020204" pitchFamily="34" charset="0"/>
              <a:ea typeface="ＭＳ ゴシック" panose="020B0609070205080204" pitchFamily="49" charset="-128"/>
            </a:endParaRPr>
          </a:p>
          <a:p>
            <a:pPr marR="0" lvl="0" rtl="0"/>
            <a:r>
              <a:rPr lang="ja-JP" altLang="en-US" b="0" i="0" u="none" strike="noStrike" kern="100" baseline="0" smtClean="0">
                <a:latin typeface="Arial" panose="020B0604020202020204" pitchFamily="34" charset="0"/>
                <a:ea typeface="ＭＳ ゴシック" panose="020B0609070205080204" pitchFamily="49" charset="-128"/>
              </a:rPr>
              <a:t>広告コミュニケーション</a:t>
            </a:r>
            <a:r>
              <a:rPr lang="en-US" altLang="ja-JP" b="0" i="0" u="none" strike="noStrike" kern="100" baseline="0" smtClean="0">
                <a:latin typeface="Arial" panose="020B0604020202020204" pitchFamily="34" charset="0"/>
                <a:ea typeface="ＭＳ ゴシック" panose="020B0609070205080204" pitchFamily="49" charset="-128"/>
              </a:rPr>
              <a:t>(Advertising Communication)</a:t>
            </a:r>
          </a:p>
          <a:p>
            <a:pPr marR="0" lvl="1" rtl="0"/>
            <a:r>
              <a:rPr lang="ja-JP" altLang="en-US" b="0" i="0" u="none" strike="noStrike" kern="100" baseline="0" smtClean="0">
                <a:latin typeface="Arial" panose="020B0604020202020204" pitchFamily="34" charset="0"/>
                <a:ea typeface="ＭＳ ゴシック" panose="020B0609070205080204" pitchFamily="49" charset="-128"/>
              </a:rPr>
              <a:t>広告商品に対する態度が変容していく段階</a:t>
            </a:r>
            <a:endParaRPr lang="en-US" altLang="ja-JP" b="0" i="0" u="none" strike="noStrike" kern="100" baseline="0" smtClean="0">
              <a:latin typeface="Arial" panose="020B0604020202020204" pitchFamily="34" charset="0"/>
              <a:ea typeface="ＭＳ ゴシック" panose="020B0609070205080204" pitchFamily="49" charset="-128"/>
            </a:endParaRPr>
          </a:p>
          <a:p>
            <a:pPr marR="0" lvl="1" rtl="0"/>
            <a:endParaRPr lang="ja-JP" altLang="en-US" b="0" i="0" u="none" strike="noStrike" kern="100" baseline="0" smtClean="0">
              <a:latin typeface="Arial" panose="020B0604020202020204" pitchFamily="34" charset="0"/>
              <a:ea typeface="ＭＳ ゴシック" panose="020B0609070205080204" pitchFamily="49" charset="-128"/>
            </a:endParaRPr>
          </a:p>
          <a:p>
            <a:pPr marR="0" lvl="0" rtl="0"/>
            <a:r>
              <a:rPr lang="ja-JP" altLang="en-US" b="0" i="0" u="none" strike="noStrike" kern="100" baseline="0" smtClean="0">
                <a:latin typeface="Arial" panose="020B0604020202020204" pitchFamily="34" charset="0"/>
                <a:ea typeface="ＭＳ ゴシック" panose="020B0609070205080204" pitchFamily="49" charset="-128"/>
              </a:rPr>
              <a:t>販売反応</a:t>
            </a:r>
            <a:r>
              <a:rPr lang="en-US" altLang="ja-JP" b="0" i="0" u="none" strike="noStrike" kern="100" baseline="0" smtClean="0">
                <a:latin typeface="Arial" panose="020B0604020202020204" pitchFamily="34" charset="0"/>
                <a:ea typeface="ＭＳ ゴシック" panose="020B0609070205080204" pitchFamily="49" charset="-128"/>
              </a:rPr>
              <a:t>(Sales Response)</a:t>
            </a:r>
          </a:p>
          <a:p>
            <a:pPr marR="0" lvl="1" rtl="0"/>
            <a:r>
              <a:rPr lang="ja-JP" altLang="en-US" b="0" i="0" u="none" strike="noStrike" kern="100" baseline="0" smtClean="0">
                <a:latin typeface="Arial" panose="020B0604020202020204" pitchFamily="34" charset="0"/>
                <a:ea typeface="ＭＳ ゴシック" panose="020B0609070205080204" pitchFamily="49" charset="-128"/>
              </a:rPr>
              <a:t>売上効果</a:t>
            </a:r>
            <a:endParaRPr lang="ja-JP" altLang="en-US" b="0" i="0" u="none" strike="noStrike" kern="100" baseline="0" dirty="0" smtClean="0">
              <a:latin typeface="Times New Roman" panose="02020603050405020304" pitchFamily="18" charset="0"/>
              <a:ea typeface="ＭＳ ゴシック" panose="020B0609070205080204" pitchFamily="49" charset="-128"/>
            </a:endParaRPr>
          </a:p>
        </p:txBody>
      </p:sp>
      <p:sp>
        <p:nvSpPr>
          <p:cNvPr id="4" name="テキスト ボックス 3"/>
          <p:cNvSpPr txBox="1"/>
          <p:nvPr/>
        </p:nvSpPr>
        <p:spPr>
          <a:xfrm>
            <a:off x="4648200" y="6334125"/>
            <a:ext cx="6353175" cy="646331"/>
          </a:xfrm>
          <a:prstGeom prst="rect">
            <a:avLst/>
          </a:prstGeom>
          <a:noFill/>
        </p:spPr>
        <p:txBody>
          <a:bodyPr wrap="square" rtlCol="0">
            <a:spAutoFit/>
          </a:bodyPr>
          <a:lstStyle/>
          <a:p>
            <a:pPr lvl="0"/>
            <a:r>
              <a:rPr lang="ja-JP" altLang="en-US" sz="1200" dirty="0">
                <a:solidFill>
                  <a:prstClr val="black"/>
                </a:solidFill>
              </a:rPr>
              <a:t>清水公一</a:t>
            </a:r>
            <a:r>
              <a:rPr lang="en-US" altLang="ja-JP" sz="1200" dirty="0">
                <a:solidFill>
                  <a:prstClr val="black"/>
                </a:solidFill>
              </a:rPr>
              <a:t>(2014)『</a:t>
            </a:r>
            <a:r>
              <a:rPr lang="ja-JP" altLang="en-US" sz="1200" dirty="0">
                <a:solidFill>
                  <a:prstClr val="black"/>
                </a:solidFill>
              </a:rPr>
              <a:t>広告の理論と戦略</a:t>
            </a:r>
            <a:r>
              <a:rPr lang="en-US" altLang="ja-JP" sz="1200" dirty="0">
                <a:solidFill>
                  <a:prstClr val="black"/>
                </a:solidFill>
              </a:rPr>
              <a:t>(</a:t>
            </a:r>
            <a:r>
              <a:rPr lang="ja-JP" altLang="en-US" sz="1200" dirty="0">
                <a:solidFill>
                  <a:prstClr val="black"/>
                </a:solidFill>
              </a:rPr>
              <a:t>第</a:t>
            </a:r>
            <a:r>
              <a:rPr lang="en-US" altLang="ja-JP" sz="1200" dirty="0">
                <a:solidFill>
                  <a:prstClr val="black"/>
                </a:solidFill>
              </a:rPr>
              <a:t>18</a:t>
            </a:r>
            <a:r>
              <a:rPr lang="ja-JP" altLang="en-US" sz="1200" dirty="0">
                <a:solidFill>
                  <a:prstClr val="black"/>
                </a:solidFill>
              </a:rPr>
              <a:t>版</a:t>
            </a:r>
            <a:r>
              <a:rPr lang="en-US" altLang="ja-JP" sz="1200" dirty="0">
                <a:solidFill>
                  <a:prstClr val="black"/>
                </a:solidFill>
              </a:rPr>
              <a:t>)』p286</a:t>
            </a:r>
            <a:r>
              <a:rPr lang="ja-JP" altLang="en-US" sz="1200" dirty="0">
                <a:solidFill>
                  <a:prstClr val="black"/>
                </a:solidFill>
              </a:rPr>
              <a:t>～</a:t>
            </a:r>
            <a:r>
              <a:rPr lang="en-US" altLang="ja-JP" sz="1200" dirty="0" smtClean="0">
                <a:solidFill>
                  <a:prstClr val="black"/>
                </a:solidFill>
              </a:rPr>
              <a:t>292</a:t>
            </a:r>
          </a:p>
          <a:p>
            <a:r>
              <a:rPr lang="ja-JP" altLang="en-US" sz="1200" kern="100" dirty="0">
                <a:latin typeface="Arial" panose="020B0604020202020204" pitchFamily="34" charset="0"/>
                <a:ea typeface="ＭＳ ゴシック" panose="020B0609070205080204" pitchFamily="49" charset="-128"/>
              </a:rPr>
              <a:t>清水公一</a:t>
            </a:r>
            <a:r>
              <a:rPr lang="en-US" altLang="ja-JP" sz="1200" kern="100" dirty="0">
                <a:latin typeface="Arial" panose="020B0604020202020204" pitchFamily="34" charset="0"/>
                <a:ea typeface="ＭＳ ゴシック" panose="020B0609070205080204" pitchFamily="49" charset="-128"/>
              </a:rPr>
              <a:t>(2002)｢</a:t>
            </a:r>
            <a:r>
              <a:rPr lang="ja-JP" altLang="en-US" sz="1200" kern="100" dirty="0">
                <a:latin typeface="Arial" panose="020B0604020202020204" pitchFamily="34" charset="0"/>
                <a:ea typeface="ＭＳ ゴシック" panose="020B0609070205080204" pitchFamily="49" charset="-128"/>
              </a:rPr>
              <a:t>アメリカの屋外広告事情と日本の効果測定指標</a:t>
            </a:r>
            <a:r>
              <a:rPr lang="en-US" altLang="ja-JP" sz="1200" kern="100" dirty="0">
                <a:latin typeface="Arial" panose="020B0604020202020204" pitchFamily="34" charset="0"/>
                <a:ea typeface="ＭＳ ゴシック" panose="020B0609070205080204" pitchFamily="49" charset="-128"/>
              </a:rPr>
              <a:t>｣『</a:t>
            </a:r>
            <a:r>
              <a:rPr lang="zh-TW" altLang="en-US" sz="1200" kern="100" dirty="0">
                <a:latin typeface="Arial" panose="020B0604020202020204" pitchFamily="34" charset="0"/>
                <a:ea typeface="ＭＳ ゴシック" panose="020B0609070205080204" pitchFamily="49" charset="-128"/>
              </a:rPr>
              <a:t>国際文化研究所紀要</a:t>
            </a:r>
            <a:r>
              <a:rPr lang="en-US" altLang="ja-JP" sz="1200" kern="100" dirty="0">
                <a:latin typeface="Arial" panose="020B0604020202020204" pitchFamily="34" charset="0"/>
                <a:ea typeface="ＭＳ ゴシック" panose="020B0609070205080204" pitchFamily="49" charset="-128"/>
              </a:rPr>
              <a:t>』</a:t>
            </a:r>
          </a:p>
          <a:p>
            <a:pPr lvl="0"/>
            <a:endParaRPr lang="ja-JP" altLang="en-US" sz="1200" dirty="0">
              <a:solidFill>
                <a:prstClr val="black"/>
              </a:solidFill>
            </a:endParaRP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37</a:t>
            </a:fld>
            <a:endParaRPr kumimoji="1" lang="ja-JP" altLang="en-US"/>
          </a:p>
        </p:txBody>
      </p:sp>
    </p:spTree>
    <p:extLst>
      <p:ext uri="{BB962C8B-B14F-4D97-AF65-F5344CB8AC3E}">
        <p14:creationId xmlns:p14="http://schemas.microsoft.com/office/powerpoint/2010/main" val="4931780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目次</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lvl="0"/>
            <a:r>
              <a:rPr lang="ja-JP" altLang="en-US" kern="100" dirty="0">
                <a:latin typeface="Arial" panose="020B0604020202020204" pitchFamily="34" charset="0"/>
                <a:ea typeface="ＭＳ ゴシック" panose="020B0609070205080204" pitchFamily="49" charset="-128"/>
              </a:rPr>
              <a:t>はじめに</a:t>
            </a:r>
          </a:p>
          <a:p>
            <a:pPr lvl="0"/>
            <a:r>
              <a:rPr lang="ja-JP" altLang="en-US" kern="100" dirty="0">
                <a:latin typeface="Arial" panose="020B0604020202020204" pitchFamily="34" charset="0"/>
                <a:ea typeface="ＭＳ ゴシック" panose="020B0609070205080204" pitchFamily="49" charset="-128"/>
              </a:rPr>
              <a:t>現状分析</a:t>
            </a:r>
          </a:p>
          <a:p>
            <a:pPr lvl="0"/>
            <a:r>
              <a:rPr lang="ja-JP" altLang="en-US" kern="100" dirty="0">
                <a:latin typeface="Arial" panose="020B0604020202020204" pitchFamily="34" charset="0"/>
                <a:ea typeface="ＭＳ ゴシック" panose="020B0609070205080204" pitchFamily="49" charset="-128"/>
              </a:rPr>
              <a:t>問題意識</a:t>
            </a:r>
          </a:p>
          <a:p>
            <a:pPr lvl="0"/>
            <a:r>
              <a:rPr lang="ja-JP" altLang="en-US" kern="100" dirty="0">
                <a:latin typeface="Arial" panose="020B0604020202020204" pitchFamily="34" charset="0"/>
                <a:ea typeface="ＭＳ ゴシック" panose="020B0609070205080204" pitchFamily="49" charset="-128"/>
              </a:rPr>
              <a:t>研究目的</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仮説</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効果測定の指標</a:t>
            </a:r>
            <a:endParaRPr lang="en-US" altLang="ja-JP" kern="100" dirty="0">
              <a:latin typeface="Arial" panose="020B0604020202020204" pitchFamily="34" charset="0"/>
              <a:ea typeface="ＭＳ ゴシック" panose="020B0609070205080204" pitchFamily="49" charset="-128"/>
            </a:endParaRPr>
          </a:p>
          <a:p>
            <a:pPr lvl="0"/>
            <a:r>
              <a:rPr lang="ja-JP" altLang="en-US" sz="4000" kern="100" dirty="0">
                <a:latin typeface="Arial" panose="020B0604020202020204" pitchFamily="34" charset="0"/>
                <a:ea typeface="ＭＳ ゴシック" panose="020B0609070205080204" pitchFamily="49" charset="-128"/>
              </a:rPr>
              <a:t>参考文献・参考</a:t>
            </a:r>
            <a:r>
              <a:rPr lang="en-US" altLang="ja-JP" sz="4000" kern="100" dirty="0">
                <a:latin typeface="Arial" panose="020B0604020202020204" pitchFamily="34" charset="0"/>
                <a:ea typeface="ＭＳ ゴシック" panose="020B0609070205080204" pitchFamily="49" charset="-128"/>
              </a:rPr>
              <a:t>URL</a:t>
            </a:r>
            <a:endParaRPr lang="ja-JP" altLang="en-US" sz="4000" kern="100" dirty="0">
              <a:latin typeface="Times New Roman" panose="02020603050405020304" pitchFamily="18" charset="0"/>
              <a:ea typeface="ＭＳ ゴシック" panose="020B0609070205080204" pitchFamily="49" charset="-128"/>
            </a:endParaRP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38</a:t>
            </a:fld>
            <a:endParaRPr kumimoji="1" lang="ja-JP" altLang="en-US"/>
          </a:p>
        </p:txBody>
      </p:sp>
    </p:spTree>
    <p:extLst>
      <p:ext uri="{BB962C8B-B14F-4D97-AF65-F5344CB8AC3E}">
        <p14:creationId xmlns:p14="http://schemas.microsoft.com/office/powerpoint/2010/main" val="19793520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参考文献・参考</a:t>
            </a:r>
            <a:r>
              <a:rPr lang="en-US" altLang="ja-JP" b="0" i="0" u="none" strike="noStrike" kern="100" baseline="0" smtClean="0">
                <a:latin typeface="Arial" panose="020B0604020202020204" pitchFamily="34" charset="0"/>
                <a:ea typeface="ＭＳ ゴシック" panose="020B0609070205080204" pitchFamily="49" charset="-128"/>
              </a:rPr>
              <a:t>URL</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a:xfrm>
            <a:off x="838200" y="1971425"/>
            <a:ext cx="10760242" cy="4886575"/>
          </a:xfrm>
        </p:spPr>
        <p:txBody>
          <a:bodyPr>
            <a:normAutofit/>
          </a:bodyPr>
          <a:lstStyle/>
          <a:p>
            <a:pPr marR="0" lvl="0" rtl="0"/>
            <a:r>
              <a:rPr lang="ja-JP" altLang="en-US" sz="2000" b="0" i="0" u="none" strike="noStrike" kern="100" baseline="0" dirty="0" smtClean="0">
                <a:latin typeface="Arial" panose="020B0604020202020204" pitchFamily="34" charset="0"/>
                <a:ea typeface="ＭＳ ゴシック" panose="020B0609070205080204" pitchFamily="49" charset="-128"/>
              </a:rPr>
              <a:t>西川潔（</a:t>
            </a:r>
            <a:r>
              <a:rPr lang="en-US" altLang="ja-JP" sz="2000" b="0" i="0" u="none" strike="noStrike" kern="100" baseline="0" dirty="0" smtClean="0">
                <a:latin typeface="Arial" panose="020B0604020202020204" pitchFamily="34" charset="0"/>
                <a:ea typeface="ＭＳ ゴシック" panose="020B0609070205080204" pitchFamily="49" charset="-128"/>
              </a:rPr>
              <a:t>2013</a:t>
            </a:r>
            <a:r>
              <a:rPr lang="ja-JP" altLang="en-US" sz="2000" b="0" i="0" u="none" strike="noStrike" kern="100" baseline="0" dirty="0" smtClean="0">
                <a:latin typeface="Arial" panose="020B0604020202020204" pitchFamily="34" charset="0"/>
                <a:ea typeface="ＭＳ ゴシック" panose="020B0609070205080204" pitchFamily="49" charset="-128"/>
              </a:rPr>
              <a:t>）</a:t>
            </a:r>
            <a:r>
              <a:rPr lang="en-US" altLang="ja-JP" sz="2000" b="0" i="0" u="none" strike="noStrike" kern="100" baseline="0" dirty="0" smtClean="0">
                <a:latin typeface="Arial" panose="020B0604020202020204" pitchFamily="34" charset="0"/>
                <a:ea typeface="ＭＳ ゴシック" panose="020B0609070205080204" pitchFamily="49" charset="-128"/>
              </a:rPr>
              <a:t>『</a:t>
            </a:r>
            <a:r>
              <a:rPr lang="ja-JP" altLang="en-US" sz="2000" b="0" i="0" u="none" strike="noStrike" kern="100" baseline="0" dirty="0" smtClean="0">
                <a:latin typeface="Arial" panose="020B0604020202020204" pitchFamily="34" charset="0"/>
                <a:ea typeface="ＭＳ ゴシック" panose="020B0609070205080204" pitchFamily="49" charset="-128"/>
              </a:rPr>
              <a:t>屋外広告の知識（デザイン編）</a:t>
            </a:r>
            <a:r>
              <a:rPr lang="en-US" altLang="ja-JP" sz="2000" b="0" i="0" u="none" strike="noStrike" kern="100" baseline="0" dirty="0" smtClean="0">
                <a:latin typeface="Arial" panose="020B0604020202020204" pitchFamily="34" charset="0"/>
                <a:ea typeface="ＭＳ ゴシック" panose="020B0609070205080204" pitchFamily="49" charset="-128"/>
              </a:rPr>
              <a:t>』</a:t>
            </a:r>
            <a:r>
              <a:rPr lang="ja-JP" altLang="en-US" sz="2000" b="0" i="0" u="none" strike="noStrike" kern="100" baseline="0" dirty="0" smtClean="0">
                <a:latin typeface="Arial" panose="020B0604020202020204" pitchFamily="34" charset="0"/>
                <a:ea typeface="ＭＳ ゴシック" panose="020B0609070205080204" pitchFamily="49" charset="-128"/>
              </a:rPr>
              <a:t>ぎょうせい</a:t>
            </a:r>
          </a:p>
          <a:p>
            <a:pPr lvl="0"/>
            <a:r>
              <a:rPr lang="en-US" altLang="ja-JP" sz="2000" b="0" i="0" u="none" strike="noStrike" kern="100" baseline="0" dirty="0" smtClean="0">
                <a:latin typeface="Arial" panose="020B0604020202020204" pitchFamily="34" charset="0"/>
                <a:ea typeface="ＭＳ ゴシック" panose="020B0609070205080204" pitchFamily="49" charset="-128"/>
              </a:rPr>
              <a:t>Lance P. </a:t>
            </a:r>
            <a:r>
              <a:rPr lang="en-US" altLang="ja-JP" sz="2000" b="0" i="0" u="none" strike="noStrike" kern="100" baseline="0" dirty="0" err="1" smtClean="0">
                <a:latin typeface="Arial" panose="020B0604020202020204" pitchFamily="34" charset="0"/>
                <a:ea typeface="ＭＳ ゴシック" panose="020B0609070205080204" pitchFamily="49" charset="-128"/>
              </a:rPr>
              <a:t>Kaltenbaugh</a:t>
            </a:r>
            <a:r>
              <a:rPr lang="en-US" altLang="ja-JP" sz="2000" b="0" i="0" u="none" strike="noStrike" kern="100" baseline="0" dirty="0" smtClean="0">
                <a:latin typeface="Arial" panose="020B0604020202020204" pitchFamily="34" charset="0"/>
                <a:ea typeface="ＭＳ ゴシック" panose="020B0609070205080204" pitchFamily="49" charset="-128"/>
              </a:rPr>
              <a:t>, Janel C. </a:t>
            </a:r>
            <a:r>
              <a:rPr lang="en-US" altLang="ja-JP" sz="2000" b="0" i="0" u="none" strike="noStrike" kern="100" baseline="0" dirty="0" err="1" smtClean="0">
                <a:latin typeface="Arial" panose="020B0604020202020204" pitchFamily="34" charset="0"/>
                <a:ea typeface="ＭＳ ゴシック" panose="020B0609070205080204" pitchFamily="49" charset="-128"/>
              </a:rPr>
              <a:t>Molnar,Wesley</a:t>
            </a:r>
            <a:r>
              <a:rPr lang="ja-JP" altLang="en-US" sz="2000" b="0" i="0" u="none" strike="noStrike" kern="100" baseline="0" dirty="0" smtClean="0">
                <a:latin typeface="Arial" panose="020B0604020202020204" pitchFamily="34" charset="0"/>
                <a:ea typeface="ＭＳ ゴシック" panose="020B0609070205080204" pitchFamily="49" charset="-128"/>
              </a:rPr>
              <a:t> </a:t>
            </a:r>
            <a:r>
              <a:rPr lang="en-US" altLang="ja-JP" sz="2000" b="0" i="0" u="none" strike="noStrike" kern="100" baseline="0" dirty="0" smtClean="0">
                <a:latin typeface="Arial" panose="020B0604020202020204" pitchFamily="34" charset="0"/>
                <a:ea typeface="ＭＳ ゴシック" panose="020B0609070205080204" pitchFamily="49" charset="-128"/>
              </a:rPr>
              <a:t>N. </a:t>
            </a:r>
            <a:r>
              <a:rPr lang="en-US" altLang="ja-JP" sz="2000" b="0" i="0" u="none" strike="noStrike" kern="100" baseline="0" dirty="0" err="1" smtClean="0">
                <a:latin typeface="Arial" panose="020B0604020202020204" pitchFamily="34" charset="0"/>
                <a:ea typeface="ＭＳ ゴシック" panose="020B0609070205080204" pitchFamily="49" charset="-128"/>
              </a:rPr>
              <a:t>Bonadio</a:t>
            </a:r>
            <a:r>
              <a:rPr lang="en-US" altLang="ja-JP" sz="2000" b="0" i="0" u="none" strike="noStrike" kern="100" baseline="0" dirty="0" smtClean="0">
                <a:latin typeface="Arial" panose="020B0604020202020204" pitchFamily="34" charset="0"/>
                <a:ea typeface="ＭＳ ゴシック" panose="020B0609070205080204" pitchFamily="49" charset="-128"/>
              </a:rPr>
              <a:t>, and Brittany </a:t>
            </a:r>
            <a:r>
              <a:rPr lang="en-US" altLang="ja-JP" sz="2000" b="0" i="0" u="none" strike="noStrike" kern="100" baseline="0" dirty="0" err="1" smtClean="0">
                <a:latin typeface="Arial" panose="020B0604020202020204" pitchFamily="34" charset="0"/>
                <a:ea typeface="ＭＳ ゴシック" panose="020B0609070205080204" pitchFamily="49" charset="-128"/>
              </a:rPr>
              <a:t>L.Dorsey</a:t>
            </a:r>
            <a:r>
              <a:rPr lang="ja-JP" altLang="en-US" sz="2000" b="0" i="0" u="none" strike="noStrike" kern="100" baseline="0" dirty="0" smtClean="0">
                <a:latin typeface="Arial" panose="020B0604020202020204" pitchFamily="34" charset="0"/>
                <a:ea typeface="ＭＳ ゴシック" panose="020B0609070205080204" pitchFamily="49" charset="-128"/>
              </a:rPr>
              <a:t>　</a:t>
            </a:r>
            <a:r>
              <a:rPr lang="en-US" altLang="ja-JP" sz="2000" kern="100" dirty="0">
                <a:latin typeface="Arial" panose="020B0604020202020204" pitchFamily="34" charset="0"/>
                <a:ea typeface="ＭＳ ゴシック" panose="020B0609070205080204" pitchFamily="49" charset="-128"/>
              </a:rPr>
              <a:t>“A Study on Rest room Advertising and Its Effect on Awareness of Campus Recreation Programs". </a:t>
            </a:r>
            <a:r>
              <a:rPr lang="en-US" altLang="ja-JP" sz="2000" i="1" kern="100" dirty="0">
                <a:latin typeface="Arial" panose="020B0604020202020204" pitchFamily="34" charset="0"/>
                <a:ea typeface="ＭＳ ゴシック" panose="020B0609070205080204" pitchFamily="49" charset="-128"/>
              </a:rPr>
              <a:t>Recreational Sports Journal</a:t>
            </a:r>
            <a:r>
              <a:rPr lang="en-US" altLang="ja-JP" sz="2000" kern="100" dirty="0">
                <a:latin typeface="Arial" panose="020B0604020202020204" pitchFamily="34" charset="0"/>
                <a:ea typeface="ＭＳ ゴシック" panose="020B0609070205080204" pitchFamily="49" charset="-128"/>
              </a:rPr>
              <a:t>,3-9</a:t>
            </a:r>
            <a:endParaRPr lang="en-US" altLang="ja-JP" sz="2000" b="0" i="0" u="none" strike="noStrike" kern="100" baseline="0" dirty="0" smtClean="0">
              <a:latin typeface="Arial" panose="020B0604020202020204" pitchFamily="34" charset="0"/>
              <a:ea typeface="ＭＳ ゴシック" panose="020B0609070205080204" pitchFamily="49" charset="-128"/>
            </a:endParaRPr>
          </a:p>
          <a:p>
            <a:pPr marR="0" lvl="0" rtl="0"/>
            <a:r>
              <a:rPr lang="ja-JP" altLang="en-US" sz="2000" b="0" i="0" u="none" strike="noStrike" kern="100" baseline="0" dirty="0" smtClean="0">
                <a:latin typeface="Arial" panose="020B0604020202020204" pitchFamily="34" charset="0"/>
                <a:ea typeface="ＭＳ ゴシック" panose="020B0609070205080204" pitchFamily="49" charset="-128"/>
              </a:rPr>
              <a:t>小川純生</a:t>
            </a:r>
            <a:r>
              <a:rPr lang="en-US" altLang="ja-JP" sz="2000" b="0" i="0" u="none" strike="noStrike" kern="100" baseline="0" dirty="0" smtClean="0">
                <a:latin typeface="Arial" panose="020B0604020202020204" pitchFamily="34" charset="0"/>
                <a:ea typeface="ＭＳ ゴシック" panose="020B0609070205080204" pitchFamily="49" charset="-128"/>
              </a:rPr>
              <a:t>(2013)『</a:t>
            </a:r>
            <a:r>
              <a:rPr lang="ja-JP" altLang="en-US" sz="2000" b="0" i="0" u="none" strike="noStrike" kern="100" baseline="0" dirty="0" smtClean="0">
                <a:latin typeface="Arial" panose="020B0604020202020204" pitchFamily="34" charset="0"/>
                <a:ea typeface="ＭＳ ゴシック" panose="020B0609070205080204" pitchFamily="49" charset="-128"/>
              </a:rPr>
              <a:t>遊び概念と消費行動</a:t>
            </a:r>
            <a:r>
              <a:rPr lang="en-US" altLang="ja-JP" sz="2000" b="0" i="0" u="none" strike="noStrike" kern="100" baseline="0" dirty="0" smtClean="0">
                <a:latin typeface="Arial" panose="020B0604020202020204" pitchFamily="34" charset="0"/>
                <a:ea typeface="ＭＳ ゴシック" panose="020B0609070205080204" pitchFamily="49" charset="-128"/>
              </a:rPr>
              <a:t>』</a:t>
            </a:r>
            <a:r>
              <a:rPr lang="zh-CN" altLang="en-US" sz="2000" b="0" i="0" u="none" strike="noStrike" kern="100" baseline="0" dirty="0" smtClean="0">
                <a:latin typeface="Arial" panose="020B0604020202020204" pitchFamily="34" charset="0"/>
                <a:ea typeface="ＭＳ ゴシック" panose="020B0609070205080204" pitchFamily="49" charset="-128"/>
              </a:rPr>
              <a:t>　株式会社同友会</a:t>
            </a:r>
            <a:r>
              <a:rPr lang="en-US" altLang="ja-JP" sz="2000" b="0" i="0" u="none" strike="noStrike" kern="100" baseline="0" dirty="0" smtClean="0">
                <a:latin typeface="Arial" panose="020B0604020202020204" pitchFamily="34" charset="0"/>
                <a:ea typeface="ＭＳ ゴシック" panose="020B0609070205080204" pitchFamily="49" charset="-128"/>
              </a:rPr>
              <a:t>p184,244</a:t>
            </a:r>
          </a:p>
          <a:p>
            <a:pPr marR="0" lvl="0" rtl="0"/>
            <a:r>
              <a:rPr lang="ja-JP" altLang="en-US" sz="2000" b="0" i="0" u="none" strike="noStrike" kern="100" baseline="0" dirty="0" smtClean="0">
                <a:latin typeface="Arial" panose="020B0604020202020204" pitchFamily="34" charset="0"/>
                <a:ea typeface="ＭＳ ゴシック" panose="020B0609070205080204" pitchFamily="49" charset="-128"/>
              </a:rPr>
              <a:t>清水公一</a:t>
            </a:r>
            <a:r>
              <a:rPr lang="en-US" altLang="ja-JP" sz="2000" b="0" i="0" u="none" strike="noStrike" kern="100" baseline="0" dirty="0" smtClean="0">
                <a:latin typeface="Arial" panose="020B0604020202020204" pitchFamily="34" charset="0"/>
                <a:ea typeface="ＭＳ ゴシック" panose="020B0609070205080204" pitchFamily="49" charset="-128"/>
              </a:rPr>
              <a:t>(2014)『</a:t>
            </a:r>
            <a:r>
              <a:rPr lang="ja-JP" altLang="en-US" sz="2000" b="0" i="0" u="none" strike="noStrike" kern="100" baseline="0" dirty="0" smtClean="0">
                <a:latin typeface="Arial" panose="020B0604020202020204" pitchFamily="34" charset="0"/>
                <a:ea typeface="ＭＳ ゴシック" panose="020B0609070205080204" pitchFamily="49" charset="-128"/>
              </a:rPr>
              <a:t>広告の理論と戦略</a:t>
            </a:r>
            <a:r>
              <a:rPr lang="en-US" altLang="ja-JP" sz="2000" b="0" i="0" u="none" strike="noStrike" kern="100" baseline="0" dirty="0" smtClean="0">
                <a:latin typeface="Arial" panose="020B0604020202020204" pitchFamily="34" charset="0"/>
                <a:ea typeface="ＭＳ ゴシック" panose="020B0609070205080204" pitchFamily="49" charset="-128"/>
              </a:rPr>
              <a:t>(</a:t>
            </a:r>
            <a:r>
              <a:rPr lang="ja-JP" altLang="en-US" sz="2000" b="0" i="0" u="none" strike="noStrike" kern="100" baseline="0" dirty="0" smtClean="0">
                <a:latin typeface="Arial" panose="020B0604020202020204" pitchFamily="34" charset="0"/>
                <a:ea typeface="ＭＳ ゴシック" panose="020B0609070205080204" pitchFamily="49" charset="-128"/>
              </a:rPr>
              <a:t>第</a:t>
            </a:r>
            <a:r>
              <a:rPr lang="en-US" altLang="ja-JP" sz="2000" b="0" i="0" u="none" strike="noStrike" kern="100" baseline="0" dirty="0" smtClean="0">
                <a:latin typeface="Arial" panose="020B0604020202020204" pitchFamily="34" charset="0"/>
                <a:ea typeface="ＭＳ ゴシック" panose="020B0609070205080204" pitchFamily="49" charset="-128"/>
              </a:rPr>
              <a:t>18</a:t>
            </a:r>
            <a:r>
              <a:rPr lang="ja-JP" altLang="en-US" sz="2000" b="0" i="0" u="none" strike="noStrike" kern="100" baseline="0" dirty="0" smtClean="0">
                <a:latin typeface="Arial" panose="020B0604020202020204" pitchFamily="34" charset="0"/>
                <a:ea typeface="ＭＳ ゴシック" panose="020B0609070205080204" pitchFamily="49" charset="-128"/>
              </a:rPr>
              <a:t>版</a:t>
            </a:r>
            <a:r>
              <a:rPr lang="en-US" altLang="ja-JP" sz="2000" b="0" i="0" u="none" strike="noStrike" kern="100" baseline="0" dirty="0" smtClean="0">
                <a:latin typeface="Arial" panose="020B0604020202020204" pitchFamily="34" charset="0"/>
                <a:ea typeface="ＭＳ ゴシック" panose="020B0609070205080204" pitchFamily="49" charset="-128"/>
              </a:rPr>
              <a:t>)』p187</a:t>
            </a:r>
            <a:r>
              <a:rPr lang="ja-JP" altLang="en-US" sz="2000" b="0" i="0" u="none" strike="noStrike" kern="100" baseline="0" dirty="0" smtClean="0">
                <a:latin typeface="Arial" panose="020B0604020202020204" pitchFamily="34" charset="0"/>
                <a:ea typeface="ＭＳ ゴシック" panose="020B0609070205080204" pitchFamily="49" charset="-128"/>
              </a:rPr>
              <a:t>～</a:t>
            </a:r>
            <a:r>
              <a:rPr lang="en-US" altLang="ja-JP" sz="2000" b="0" i="0" u="none" strike="noStrike" kern="100" baseline="0" dirty="0" smtClean="0">
                <a:latin typeface="Arial" panose="020B0604020202020204" pitchFamily="34" charset="0"/>
                <a:ea typeface="ＭＳ ゴシック" panose="020B0609070205080204" pitchFamily="49" charset="-128"/>
              </a:rPr>
              <a:t>p194,p286</a:t>
            </a:r>
            <a:r>
              <a:rPr lang="ja-JP" altLang="en-US" sz="2000" b="0" i="0" u="none" strike="noStrike" kern="100" baseline="0" dirty="0" smtClean="0">
                <a:latin typeface="Arial" panose="020B0604020202020204" pitchFamily="34" charset="0"/>
                <a:ea typeface="ＭＳ ゴシック" panose="020B0609070205080204" pitchFamily="49" charset="-128"/>
              </a:rPr>
              <a:t>～</a:t>
            </a:r>
            <a:r>
              <a:rPr lang="en-US" altLang="ja-JP" sz="2000" b="0" i="0" u="none" strike="noStrike" kern="100" baseline="0" dirty="0" smtClean="0">
                <a:latin typeface="Arial" panose="020B0604020202020204" pitchFamily="34" charset="0"/>
                <a:ea typeface="ＭＳ ゴシック" panose="020B0609070205080204" pitchFamily="49" charset="-128"/>
              </a:rPr>
              <a:t>292</a:t>
            </a:r>
          </a:p>
          <a:p>
            <a:pPr marR="0" lvl="0" rtl="0"/>
            <a:r>
              <a:rPr lang="ja-JP" altLang="en-US" sz="2000" b="0" i="0" u="none" strike="noStrike" kern="100" baseline="0" dirty="0" smtClean="0">
                <a:latin typeface="Arial" panose="020B0604020202020204" pitchFamily="34" charset="0"/>
                <a:ea typeface="ＭＳ ゴシック" panose="020B0609070205080204" pitchFamily="49" charset="-128"/>
              </a:rPr>
              <a:t>清水公一</a:t>
            </a:r>
            <a:r>
              <a:rPr lang="en-US" altLang="ja-JP" sz="2000" b="0" i="0" u="none" strike="noStrike" kern="100" baseline="0" dirty="0" smtClean="0">
                <a:latin typeface="Arial" panose="020B0604020202020204" pitchFamily="34" charset="0"/>
                <a:ea typeface="ＭＳ ゴシック" panose="020B0609070205080204" pitchFamily="49" charset="-128"/>
              </a:rPr>
              <a:t>(2002)｢</a:t>
            </a:r>
            <a:r>
              <a:rPr lang="ja-JP" altLang="en-US" sz="2000" b="0" i="0" u="none" strike="noStrike" kern="100" baseline="0" dirty="0" smtClean="0">
                <a:latin typeface="Arial" panose="020B0604020202020204" pitchFamily="34" charset="0"/>
                <a:ea typeface="ＭＳ ゴシック" panose="020B0609070205080204" pitchFamily="49" charset="-128"/>
              </a:rPr>
              <a:t>アメリカの屋外広告事情と日本の効果測定指標</a:t>
            </a:r>
            <a:r>
              <a:rPr lang="en-US" altLang="ja-JP" sz="2000" b="0" i="0" u="none" strike="noStrike" kern="100" baseline="0" dirty="0" smtClean="0">
                <a:latin typeface="Arial" panose="020B0604020202020204" pitchFamily="34" charset="0"/>
                <a:ea typeface="ＭＳ ゴシック" panose="020B0609070205080204" pitchFamily="49" charset="-128"/>
              </a:rPr>
              <a:t>｣『</a:t>
            </a:r>
            <a:r>
              <a:rPr lang="zh-TW" altLang="en-US" sz="2000" b="0" i="0" u="none" strike="noStrike" kern="100" baseline="0" dirty="0" smtClean="0">
                <a:latin typeface="Arial" panose="020B0604020202020204" pitchFamily="34" charset="0"/>
                <a:ea typeface="ＭＳ ゴシック" panose="020B0609070205080204" pitchFamily="49" charset="-128"/>
              </a:rPr>
              <a:t>国際文化研究所紀要</a:t>
            </a:r>
            <a:r>
              <a:rPr lang="en-US" altLang="ja-JP" sz="2000" b="0" i="0" u="none" strike="noStrike" kern="100" baseline="0" dirty="0" smtClean="0">
                <a:latin typeface="Arial" panose="020B0604020202020204" pitchFamily="34" charset="0"/>
                <a:ea typeface="ＭＳ ゴシック" panose="020B0609070205080204" pitchFamily="49" charset="-128"/>
              </a:rPr>
              <a:t>』</a:t>
            </a:r>
          </a:p>
          <a:p>
            <a:pPr marR="0" lvl="0" rtl="0"/>
            <a:r>
              <a:rPr lang="ja-JP" altLang="en-US" sz="2000" b="0" i="0" u="none" strike="noStrike" kern="100" baseline="0" dirty="0" smtClean="0">
                <a:latin typeface="Arial" panose="020B0604020202020204" pitchFamily="34" charset="0"/>
                <a:ea typeface="ＭＳ ゴシック" panose="020B0609070205080204" pitchFamily="49" charset="-128"/>
              </a:rPr>
              <a:t>「日本一清潔な女子トイレがニッチなビジネスチャンスを生み出した」</a:t>
            </a:r>
          </a:p>
          <a:p>
            <a:pPr marL="457200" marR="0" lvl="1" indent="0" rtl="0">
              <a:buNone/>
            </a:pPr>
            <a:r>
              <a:rPr lang="en-US" altLang="ja-JP" sz="1800" b="0" i="0" u="sng" strike="noStrike" kern="100" baseline="0" dirty="0" smtClean="0">
                <a:solidFill>
                  <a:srgbClr val="0563C1"/>
                </a:solidFill>
                <a:latin typeface="Arial" panose="020B0604020202020204" pitchFamily="34" charset="0"/>
                <a:ea typeface="ＭＳ ゴシック" panose="020B0609070205080204" pitchFamily="49" charset="-128"/>
                <a:hlinkClick r:id="rId2"/>
              </a:rPr>
              <a:t>http://www.itmedia.co.jp/enterprise/articles/0812/15/news006.html</a:t>
            </a:r>
          </a:p>
          <a:p>
            <a:pPr marR="0" lvl="0" rtl="0"/>
            <a:r>
              <a:rPr lang="en-US" altLang="ja-JP" sz="2000" b="0" i="0" u="none" strike="noStrike" kern="100" baseline="0" dirty="0" smtClean="0">
                <a:latin typeface="Arial" panose="020B0604020202020204" pitchFamily="34" charset="0"/>
                <a:ea typeface="ＭＳ ゴシック" panose="020B0609070205080204" pitchFamily="49" charset="-128"/>
              </a:rPr>
              <a:t>『JMR</a:t>
            </a:r>
            <a:r>
              <a:rPr lang="ja-JP" altLang="en-US" sz="2000" b="0" i="0" u="none" strike="noStrike" kern="100" baseline="0" dirty="0" smtClean="0">
                <a:latin typeface="Arial" panose="020B0604020202020204" pitchFamily="34" charset="0"/>
                <a:ea typeface="ＭＳ ゴシック" panose="020B0609070205080204" pitchFamily="49" charset="-128"/>
              </a:rPr>
              <a:t>生活総合研究所</a:t>
            </a:r>
            <a:r>
              <a:rPr lang="en-US" altLang="ja-JP" sz="2000" b="0" i="0" u="none" strike="noStrike" kern="100" baseline="0" dirty="0" smtClean="0">
                <a:latin typeface="Arial" panose="020B0604020202020204" pitchFamily="34" charset="0"/>
                <a:ea typeface="ＭＳ ゴシック" panose="020B0609070205080204" pitchFamily="49" charset="-128"/>
              </a:rPr>
              <a:t>』</a:t>
            </a:r>
          </a:p>
          <a:p>
            <a:pPr marL="457200" marR="0" lvl="1" indent="0" rtl="0">
              <a:buNone/>
            </a:pPr>
            <a:r>
              <a:rPr lang="en-US" altLang="ja-JP" sz="1800" b="0" i="0" u="sng" strike="noStrike" kern="100" baseline="0" dirty="0" smtClean="0">
                <a:solidFill>
                  <a:srgbClr val="0563C1"/>
                </a:solidFill>
                <a:latin typeface="Arial" panose="020B0604020202020204" pitchFamily="34" charset="0"/>
                <a:ea typeface="ＭＳ ゴシック" panose="020B0609070205080204" pitchFamily="49" charset="-128"/>
                <a:hlinkClick r:id="rId3"/>
              </a:rPr>
              <a:t>http://www.jmrlsi.co.jp/knowledge/yougo/my06/my0615.html</a:t>
            </a:r>
            <a:endParaRPr lang="ja-JP" altLang="en-US" sz="1800" b="0" i="0" u="none" strike="noStrike" kern="100" baseline="0" dirty="0" smtClean="0">
              <a:solidFill>
                <a:srgbClr val="0563C1"/>
              </a:solidFill>
              <a:latin typeface="Times New Roman" panose="02020603050405020304" pitchFamily="18" charset="0"/>
              <a:ea typeface="ＭＳ ゴシック" panose="020B0609070205080204" pitchFamily="49" charset="-128"/>
              <a:hlinkClick r:id="rId3"/>
            </a:endParaRP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39</a:t>
            </a:fld>
            <a:endParaRPr kumimoji="1" lang="ja-JP" altLang="en-US"/>
          </a:p>
        </p:txBody>
      </p:sp>
    </p:spTree>
    <p:extLst>
      <p:ext uri="{BB962C8B-B14F-4D97-AF65-F5344CB8AC3E}">
        <p14:creationId xmlns:p14="http://schemas.microsoft.com/office/powerpoint/2010/main" val="2217691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R="0" rtl="0"/>
            <a:r>
              <a:rPr lang="ja-JP" altLang="en-US" b="0" i="0" u="none" strike="noStrike" kern="100" baseline="0" smtClean="0">
                <a:latin typeface="Arial" panose="020B0604020202020204" pitchFamily="34" charset="0"/>
                <a:ea typeface="ＭＳ ゴシック" panose="020B0609070205080204" pitchFamily="49" charset="-128"/>
              </a:rPr>
              <a:t>目次</a:t>
            </a:r>
            <a:endParaRPr lang="ja-JP" altLang="en-US" b="0" i="0" u="none" strike="noStrike" kern="100" baseline="0" smtClean="0">
              <a:latin typeface="Times New Roman" panose="02020603050405020304" pitchFamily="18" charset="0"/>
              <a:ea typeface="ＭＳ ゴシック" panose="020B0609070205080204" pitchFamily="49" charset="-128"/>
            </a:endParaRPr>
          </a:p>
        </p:txBody>
      </p:sp>
      <p:sp>
        <p:nvSpPr>
          <p:cNvPr id="3" name="テキスト プレースホルダー 2"/>
          <p:cNvSpPr>
            <a:spLocks noGrp="1"/>
          </p:cNvSpPr>
          <p:nvPr>
            <p:ph type="body" idx="1"/>
          </p:nvPr>
        </p:nvSpPr>
        <p:spPr/>
        <p:txBody>
          <a:bodyPr/>
          <a:lstStyle/>
          <a:p>
            <a:pPr lvl="0"/>
            <a:r>
              <a:rPr lang="ja-JP" altLang="en-US" kern="100" dirty="0">
                <a:latin typeface="Arial" panose="020B0604020202020204" pitchFamily="34" charset="0"/>
                <a:ea typeface="ＭＳ ゴシック" panose="020B0609070205080204" pitchFamily="49" charset="-128"/>
              </a:rPr>
              <a:t>はじめに</a:t>
            </a:r>
          </a:p>
          <a:p>
            <a:pPr lvl="0"/>
            <a:r>
              <a:rPr lang="ja-JP" altLang="en-US" sz="4000" kern="100" dirty="0">
                <a:latin typeface="Arial" panose="020B0604020202020204" pitchFamily="34" charset="0"/>
                <a:ea typeface="ＭＳ ゴシック" panose="020B0609070205080204" pitchFamily="49" charset="-128"/>
              </a:rPr>
              <a:t>現状分析</a:t>
            </a:r>
          </a:p>
          <a:p>
            <a:pPr lvl="0"/>
            <a:r>
              <a:rPr lang="ja-JP" altLang="en-US" kern="100" dirty="0">
                <a:latin typeface="Arial" panose="020B0604020202020204" pitchFamily="34" charset="0"/>
                <a:ea typeface="ＭＳ ゴシック" panose="020B0609070205080204" pitchFamily="49" charset="-128"/>
              </a:rPr>
              <a:t>問題意識</a:t>
            </a:r>
          </a:p>
          <a:p>
            <a:pPr lvl="0"/>
            <a:r>
              <a:rPr lang="ja-JP" altLang="en-US" kern="100" dirty="0">
                <a:latin typeface="Arial" panose="020B0604020202020204" pitchFamily="34" charset="0"/>
                <a:ea typeface="ＭＳ ゴシック" panose="020B0609070205080204" pitchFamily="49" charset="-128"/>
              </a:rPr>
              <a:t>研究目的</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仮説</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効果測定の指標</a:t>
            </a:r>
            <a:endParaRPr lang="en-US" altLang="ja-JP" kern="100" dirty="0">
              <a:latin typeface="Arial" panose="020B0604020202020204" pitchFamily="34" charset="0"/>
              <a:ea typeface="ＭＳ ゴシック" panose="020B0609070205080204" pitchFamily="49" charset="-128"/>
            </a:endParaRPr>
          </a:p>
          <a:p>
            <a:pPr lvl="0"/>
            <a:r>
              <a:rPr lang="ja-JP" altLang="en-US" kern="100" dirty="0">
                <a:latin typeface="Arial" panose="020B0604020202020204" pitchFamily="34" charset="0"/>
                <a:ea typeface="ＭＳ ゴシック" panose="020B0609070205080204" pitchFamily="49" charset="-128"/>
              </a:rPr>
              <a:t>参考文献・参考</a:t>
            </a:r>
            <a:r>
              <a:rPr lang="en-US" altLang="ja-JP" kern="100" dirty="0">
                <a:latin typeface="Arial" panose="020B0604020202020204" pitchFamily="34" charset="0"/>
                <a:ea typeface="ＭＳ ゴシック" panose="020B0609070205080204" pitchFamily="49" charset="-128"/>
              </a:rPr>
              <a:t>URL</a:t>
            </a:r>
            <a:endParaRPr lang="ja-JP" altLang="en-US" kern="100" dirty="0">
              <a:latin typeface="Times New Roman" panose="02020603050405020304" pitchFamily="18" charset="0"/>
              <a:ea typeface="ＭＳ ゴシック" panose="020B0609070205080204" pitchFamily="49" charset="-128"/>
            </a:endParaRPr>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5" name="スライド番号プレースホルダー 4"/>
          <p:cNvSpPr>
            <a:spLocks noGrp="1"/>
          </p:cNvSpPr>
          <p:nvPr>
            <p:ph type="sldNum" sz="quarter" idx="12"/>
          </p:nvPr>
        </p:nvSpPr>
        <p:spPr/>
        <p:txBody>
          <a:bodyPr/>
          <a:lstStyle/>
          <a:p>
            <a:fld id="{C297A4AD-7F4F-4CA8-9FE8-BF7DB33F2223}" type="slidenum">
              <a:rPr kumimoji="1" lang="ja-JP" altLang="en-US" smtClean="0"/>
              <a:t>4</a:t>
            </a:fld>
            <a:endParaRPr kumimoji="1" lang="ja-JP" altLang="en-US"/>
          </a:p>
        </p:txBody>
      </p:sp>
    </p:spTree>
    <p:extLst>
      <p:ext uri="{BB962C8B-B14F-4D97-AF65-F5344CB8AC3E}">
        <p14:creationId xmlns:p14="http://schemas.microsoft.com/office/powerpoint/2010/main" val="3124784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OOH</a:t>
            </a:r>
            <a:r>
              <a:rPr lang="ja-JP" altLang="en-US" dirty="0" smtClean="0"/>
              <a:t>広告とは</a:t>
            </a:r>
          </a:p>
        </p:txBody>
      </p:sp>
      <p:sp>
        <p:nvSpPr>
          <p:cNvPr id="3" name="テキスト プレースホルダー 2"/>
          <p:cNvSpPr>
            <a:spLocks noGrp="1"/>
          </p:cNvSpPr>
          <p:nvPr>
            <p:ph type="body" idx="1"/>
          </p:nvPr>
        </p:nvSpPr>
        <p:spPr>
          <a:xfrm>
            <a:off x="838200" y="2025650"/>
            <a:ext cx="10515600" cy="4351338"/>
          </a:xfrm>
        </p:spPr>
        <p:txBody>
          <a:bodyPr/>
          <a:lstStyle/>
          <a:p>
            <a:pPr marL="0" lvl="0" indent="0">
              <a:buNone/>
            </a:pPr>
            <a:r>
              <a:rPr lang="en-US" altLang="ja-JP" sz="3200" i="1" dirty="0" smtClean="0"/>
              <a:t>OUT</a:t>
            </a:r>
            <a:r>
              <a:rPr lang="ja-JP" altLang="en-US" sz="3200" i="1" dirty="0" smtClean="0"/>
              <a:t>　</a:t>
            </a:r>
            <a:r>
              <a:rPr lang="en-US" altLang="ja-JP" sz="3200" i="1" dirty="0" smtClean="0"/>
              <a:t>OF</a:t>
            </a:r>
            <a:r>
              <a:rPr lang="ja-JP" altLang="en-US" sz="3200" i="1" dirty="0" smtClean="0"/>
              <a:t>　</a:t>
            </a:r>
            <a:r>
              <a:rPr lang="en-US" altLang="ja-JP" sz="3200" i="1" dirty="0" smtClean="0"/>
              <a:t>HOME</a:t>
            </a:r>
          </a:p>
          <a:p>
            <a:pPr lvl="1"/>
            <a:r>
              <a:rPr lang="ja-JP" altLang="en-US" dirty="0" smtClean="0"/>
              <a:t>名前の通り、住まいの外で継続的に掲出されるあらゆる広告の事を指す</a:t>
            </a:r>
          </a:p>
          <a:p>
            <a:pPr lvl="1"/>
            <a:r>
              <a:rPr lang="ja-JP" altLang="en-US" dirty="0" smtClean="0"/>
              <a:t>交通広告（中吊り、駅貼りなど）</a:t>
            </a:r>
          </a:p>
          <a:p>
            <a:pPr lvl="1"/>
            <a:r>
              <a:rPr lang="ja-JP" altLang="en-US" dirty="0" smtClean="0"/>
              <a:t>施設広告（スタジアム広告、</a:t>
            </a:r>
            <a:r>
              <a:rPr lang="en-US" altLang="ja-JP" dirty="0" smtClean="0"/>
              <a:t>POP</a:t>
            </a:r>
            <a:r>
              <a:rPr lang="ja-JP" altLang="en-US" dirty="0" smtClean="0"/>
              <a:t>広告、バス広告など）</a:t>
            </a:r>
          </a:p>
        </p:txBody>
      </p:sp>
      <p:sp>
        <p:nvSpPr>
          <p:cNvPr id="4" name="テキスト ボックス 3"/>
          <p:cNvSpPr txBox="1"/>
          <p:nvPr/>
        </p:nvSpPr>
        <p:spPr>
          <a:xfrm>
            <a:off x="7277100" y="6409937"/>
            <a:ext cx="3838575" cy="276999"/>
          </a:xfrm>
          <a:prstGeom prst="rect">
            <a:avLst/>
          </a:prstGeom>
          <a:noFill/>
        </p:spPr>
        <p:txBody>
          <a:bodyPr wrap="square" rtlCol="0">
            <a:spAutoFit/>
          </a:bodyPr>
          <a:lstStyle/>
          <a:p>
            <a:r>
              <a:rPr kumimoji="1" lang="ja-JP" altLang="en-US" sz="1200" dirty="0" smtClean="0"/>
              <a:t>西川潔（</a:t>
            </a:r>
            <a:r>
              <a:rPr kumimoji="1" lang="en-US" altLang="ja-JP" sz="1200" dirty="0" smtClean="0"/>
              <a:t>2013</a:t>
            </a:r>
            <a:r>
              <a:rPr kumimoji="1" lang="ja-JP" altLang="en-US" sz="1200" dirty="0" smtClean="0"/>
              <a:t>）</a:t>
            </a:r>
            <a:r>
              <a:rPr kumimoji="1" lang="en-US" altLang="ja-JP" sz="1200" dirty="0" smtClean="0"/>
              <a:t>『</a:t>
            </a:r>
            <a:r>
              <a:rPr kumimoji="1" lang="ja-JP" altLang="en-US" sz="1200" dirty="0" smtClean="0"/>
              <a:t>屋外広告の知識（デザイン編）</a:t>
            </a:r>
            <a:r>
              <a:rPr kumimoji="1" lang="en-US" altLang="ja-JP" sz="1200" dirty="0" smtClean="0"/>
              <a:t>』</a:t>
            </a:r>
            <a:r>
              <a:rPr lang="ja-JP" altLang="en-US" sz="1200" dirty="0" smtClean="0"/>
              <a:t>ぎょうせ</a:t>
            </a:r>
            <a:r>
              <a:rPr lang="ja-JP" altLang="en-US" sz="1200" dirty="0"/>
              <a:t>い</a:t>
            </a:r>
            <a:endParaRPr kumimoji="1" lang="ja-JP" altLang="en-US" sz="1200" dirty="0"/>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5</a:t>
            </a:fld>
            <a:endParaRPr kumimoji="1" lang="ja-JP" altLang="en-US"/>
          </a:p>
        </p:txBody>
      </p:sp>
    </p:spTree>
    <p:extLst>
      <p:ext uri="{BB962C8B-B14F-4D97-AF65-F5344CB8AC3E}">
        <p14:creationId xmlns:p14="http://schemas.microsoft.com/office/powerpoint/2010/main" val="23504973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現在の</a:t>
            </a:r>
            <a:r>
              <a:rPr lang="en-US" altLang="ja-JP" smtClean="0"/>
              <a:t>OOH</a:t>
            </a:r>
            <a:r>
              <a:rPr lang="ja-JP" altLang="en-US" smtClean="0"/>
              <a:t>広告の問題点</a:t>
            </a:r>
          </a:p>
        </p:txBody>
      </p:sp>
      <p:sp>
        <p:nvSpPr>
          <p:cNvPr id="3" name="テキスト プレースホルダー 2"/>
          <p:cNvSpPr>
            <a:spLocks noGrp="1"/>
          </p:cNvSpPr>
          <p:nvPr>
            <p:ph type="body" idx="1"/>
          </p:nvPr>
        </p:nvSpPr>
        <p:spPr>
          <a:xfrm>
            <a:off x="838200" y="2035175"/>
            <a:ext cx="10515600" cy="4351338"/>
          </a:xfrm>
        </p:spPr>
        <p:txBody>
          <a:bodyPr/>
          <a:lstStyle/>
          <a:p>
            <a:pPr lvl="0"/>
            <a:r>
              <a:rPr lang="en-US" altLang="ja-JP" dirty="0" smtClean="0"/>
              <a:t>OOH</a:t>
            </a:r>
            <a:r>
              <a:rPr lang="ja-JP" altLang="en-US" dirty="0" smtClean="0"/>
              <a:t>広告に興味があるのは</a:t>
            </a:r>
            <a:endParaRPr lang="en-US" altLang="ja-JP" dirty="0" smtClean="0"/>
          </a:p>
          <a:p>
            <a:pPr marL="0" lvl="0" indent="0">
              <a:buNone/>
            </a:pPr>
            <a:r>
              <a:rPr lang="ja-JP" altLang="en-US" dirty="0"/>
              <a:t>　</a:t>
            </a:r>
            <a:r>
              <a:rPr lang="ja-JP" altLang="en-US" dirty="0" smtClean="0"/>
              <a:t>そもそもその分野に興味がある人達だけ・・・</a:t>
            </a:r>
            <a:endParaRPr lang="en-US" altLang="ja-JP" dirty="0" smtClean="0"/>
          </a:p>
          <a:p>
            <a:pPr marL="0" lvl="0" indent="0">
              <a:buNone/>
            </a:pPr>
            <a:endParaRPr lang="ja-JP" altLang="en-US" dirty="0" smtClean="0"/>
          </a:p>
          <a:p>
            <a:pPr lvl="0"/>
            <a:r>
              <a:rPr lang="en-US" altLang="ja-JP" dirty="0" smtClean="0"/>
              <a:t>『Recreational Sports Journal』</a:t>
            </a:r>
            <a:r>
              <a:rPr lang="ja-JP" altLang="en-US" dirty="0" smtClean="0"/>
              <a:t>によると現在広告では</a:t>
            </a:r>
            <a:endParaRPr lang="en-US" altLang="ja-JP" dirty="0" smtClean="0"/>
          </a:p>
          <a:p>
            <a:pPr marL="0" lvl="0" indent="0">
              <a:buNone/>
            </a:pPr>
            <a:r>
              <a:rPr lang="ja-JP" altLang="en-US" dirty="0"/>
              <a:t>　</a:t>
            </a:r>
            <a:r>
              <a:rPr lang="ja-JP" altLang="en-US" dirty="0" smtClean="0"/>
              <a:t>新規顧客を獲得することは難しい。</a:t>
            </a:r>
          </a:p>
        </p:txBody>
      </p:sp>
      <p:sp>
        <p:nvSpPr>
          <p:cNvPr id="4" name="テキスト ボックス 3"/>
          <p:cNvSpPr txBox="1"/>
          <p:nvPr/>
        </p:nvSpPr>
        <p:spPr>
          <a:xfrm>
            <a:off x="5962650" y="6114723"/>
            <a:ext cx="5153025" cy="646331"/>
          </a:xfrm>
          <a:prstGeom prst="rect">
            <a:avLst/>
          </a:prstGeom>
          <a:noFill/>
        </p:spPr>
        <p:txBody>
          <a:bodyPr wrap="square" rtlCol="0">
            <a:spAutoFit/>
          </a:bodyPr>
          <a:lstStyle/>
          <a:p>
            <a:r>
              <a:rPr lang="en-US" altLang="ja-JP" sz="1200" dirty="0"/>
              <a:t>Lance P. </a:t>
            </a:r>
            <a:r>
              <a:rPr lang="en-US" altLang="ja-JP" sz="1200" dirty="0" err="1"/>
              <a:t>Kaltenbaugh</a:t>
            </a:r>
            <a:r>
              <a:rPr lang="en-US" altLang="ja-JP" sz="1200" dirty="0"/>
              <a:t>, Janel C. </a:t>
            </a:r>
            <a:r>
              <a:rPr lang="en-US" altLang="ja-JP" sz="1200" dirty="0" err="1"/>
              <a:t>Molnar,Wesley</a:t>
            </a:r>
            <a:r>
              <a:rPr lang="en-US" altLang="ja-JP" sz="1200" dirty="0"/>
              <a:t> N. </a:t>
            </a:r>
            <a:r>
              <a:rPr lang="en-US" altLang="ja-JP" sz="1200" dirty="0" err="1"/>
              <a:t>Bonadio</a:t>
            </a:r>
            <a:r>
              <a:rPr lang="en-US" altLang="ja-JP" sz="1200" dirty="0"/>
              <a:t>, and Brittany </a:t>
            </a:r>
            <a:r>
              <a:rPr lang="en-US" altLang="ja-JP" sz="1200" dirty="0" err="1" smtClean="0"/>
              <a:t>L.Dorsey</a:t>
            </a:r>
            <a:endParaRPr lang="en-US" altLang="ja-JP" sz="1200" dirty="0" smtClean="0"/>
          </a:p>
          <a:p>
            <a:r>
              <a:rPr lang="en-US" altLang="ja-JP" sz="1200" dirty="0" smtClean="0"/>
              <a:t>“</a:t>
            </a:r>
            <a:r>
              <a:rPr lang="en-US" altLang="ja-JP" sz="1200" dirty="0"/>
              <a:t>A Study on Rest room Advertising and Its Effect on Awareness of Campus Recreation Programs". </a:t>
            </a:r>
            <a:r>
              <a:rPr lang="en-US" altLang="ja-JP" sz="1200" i="1" dirty="0"/>
              <a:t>Recreational Sports Journal</a:t>
            </a:r>
            <a:r>
              <a:rPr lang="en-US" altLang="ja-JP" sz="1200" dirty="0"/>
              <a:t>,3-9.</a:t>
            </a:r>
          </a:p>
        </p:txBody>
      </p:sp>
      <p:sp>
        <p:nvSpPr>
          <p:cNvPr id="5" name="日付プレースホルダー 4"/>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6</a:t>
            </a:fld>
            <a:endParaRPr kumimoji="1" lang="ja-JP" altLang="en-US"/>
          </a:p>
        </p:txBody>
      </p:sp>
    </p:spTree>
    <p:extLst>
      <p:ext uri="{BB962C8B-B14F-4D97-AF65-F5344CB8AC3E}">
        <p14:creationId xmlns:p14="http://schemas.microsoft.com/office/powerpoint/2010/main" val="4288624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descr="画面の領域"/>
          <p:cNvPicPr>
            <a:picLocks noChangeAspect="1"/>
          </p:cNvPicPr>
          <p:nvPr/>
        </p:nvPicPr>
        <p:blipFill rotWithShape="1">
          <a:blip r:embed="rId3">
            <a:extLst>
              <a:ext uri="{28A0092B-C50C-407E-A947-70E740481C1C}">
                <a14:useLocalDpi xmlns:a14="http://schemas.microsoft.com/office/drawing/2010/main" val="0"/>
              </a:ext>
            </a:extLst>
          </a:blip>
          <a:srcRect t="13140"/>
          <a:stretch/>
        </p:blipFill>
        <p:spPr>
          <a:xfrm>
            <a:off x="791029" y="3699907"/>
            <a:ext cx="10654512" cy="2823255"/>
          </a:xfrm>
          <a:prstGeom prst="rect">
            <a:avLst/>
          </a:prstGeom>
        </p:spPr>
      </p:pic>
      <p:sp>
        <p:nvSpPr>
          <p:cNvPr id="2" name="タイトル 1"/>
          <p:cNvSpPr>
            <a:spLocks noGrp="1"/>
          </p:cNvSpPr>
          <p:nvPr>
            <p:ph type="title"/>
          </p:nvPr>
        </p:nvSpPr>
        <p:spPr/>
        <p:txBody>
          <a:bodyPr/>
          <a:lstStyle/>
          <a:p>
            <a:r>
              <a:rPr lang="ja-JP" altLang="en-US" dirty="0" smtClean="0"/>
              <a:t>人には処理できる情報量がある</a:t>
            </a:r>
          </a:p>
        </p:txBody>
      </p:sp>
      <p:sp>
        <p:nvSpPr>
          <p:cNvPr id="3" name="テキスト プレースホルダー 2"/>
          <p:cNvSpPr>
            <a:spLocks noGrp="1"/>
          </p:cNvSpPr>
          <p:nvPr>
            <p:ph type="body" idx="1"/>
          </p:nvPr>
        </p:nvSpPr>
        <p:spPr>
          <a:xfrm>
            <a:off x="733425" y="1690688"/>
            <a:ext cx="10515600" cy="4351338"/>
          </a:xfrm>
        </p:spPr>
        <p:txBody>
          <a:bodyPr/>
          <a:lstStyle/>
          <a:p>
            <a:pPr marL="0" lvl="0" indent="0" algn="ctr">
              <a:buNone/>
            </a:pPr>
            <a:endParaRPr lang="en-US" altLang="ja-JP" smtClean="0">
              <a:latin typeface="HG明朝E" panose="02020909000000000000" pitchFamily="17" charset="-128"/>
              <a:ea typeface="HG明朝E" panose="02020909000000000000" pitchFamily="17" charset="-128"/>
            </a:endParaRPr>
          </a:p>
          <a:p>
            <a:pPr marL="0" lvl="0" indent="0" algn="ctr">
              <a:buNone/>
            </a:pPr>
            <a:r>
              <a:rPr lang="ja-JP" altLang="en-US" smtClean="0">
                <a:latin typeface="ＭＳ Ｐゴシック" panose="020B0600070205080204" pitchFamily="50" charset="-128"/>
                <a:ea typeface="ＭＳ Ｐゴシック" panose="020B0600070205080204" pitchFamily="50" charset="-128"/>
              </a:rPr>
              <a:t>処理できる情報量を超えている！</a:t>
            </a:r>
            <a:endParaRPr lang="ja-JP" altLang="en-US" dirty="0" smtClean="0">
              <a:latin typeface="ＭＳ Ｐゴシック" panose="020B0600070205080204" pitchFamily="50" charset="-128"/>
              <a:ea typeface="ＭＳ Ｐゴシック" panose="020B0600070205080204" pitchFamily="50" charset="-128"/>
            </a:endParaRPr>
          </a:p>
        </p:txBody>
      </p:sp>
      <p:sp>
        <p:nvSpPr>
          <p:cNvPr id="5" name="テキスト ボックス 4"/>
          <p:cNvSpPr txBox="1"/>
          <p:nvPr/>
        </p:nvSpPr>
        <p:spPr>
          <a:xfrm>
            <a:off x="7077075" y="6393309"/>
            <a:ext cx="2876550" cy="461665"/>
          </a:xfrm>
          <a:prstGeom prst="rect">
            <a:avLst/>
          </a:prstGeom>
          <a:noFill/>
        </p:spPr>
        <p:txBody>
          <a:bodyPr wrap="square" rtlCol="0">
            <a:spAutoFit/>
          </a:bodyPr>
          <a:lstStyle/>
          <a:p>
            <a:pPr lvl="0"/>
            <a:r>
              <a:rPr lang="ja-JP" altLang="en-US" sz="1200" dirty="0"/>
              <a:t>小川純生</a:t>
            </a:r>
            <a:r>
              <a:rPr lang="en-US" altLang="ja-JP" sz="1200" dirty="0"/>
              <a:t>(2013)『</a:t>
            </a:r>
            <a:r>
              <a:rPr lang="ja-JP" altLang="en-US" sz="1200" dirty="0"/>
              <a:t>遊び概念と消費行動</a:t>
            </a:r>
            <a:r>
              <a:rPr lang="en-US" altLang="ja-JP" sz="1200" dirty="0"/>
              <a:t>』</a:t>
            </a:r>
            <a:r>
              <a:rPr lang="zh-CN" altLang="en-US" sz="1200" dirty="0"/>
              <a:t>　</a:t>
            </a:r>
            <a:endParaRPr lang="en-US" altLang="zh-CN" sz="1200" dirty="0" smtClean="0"/>
          </a:p>
          <a:p>
            <a:pPr lvl="0"/>
            <a:r>
              <a:rPr lang="zh-CN" altLang="en-US" sz="1200" dirty="0" smtClean="0"/>
              <a:t>株式</a:t>
            </a:r>
            <a:r>
              <a:rPr lang="zh-CN" altLang="en-US" sz="1200" dirty="0"/>
              <a:t>会社</a:t>
            </a:r>
            <a:r>
              <a:rPr lang="zh-CN" altLang="en-US" sz="1200" dirty="0" smtClean="0"/>
              <a:t>同友会</a:t>
            </a:r>
            <a:r>
              <a:rPr lang="en-US" altLang="zh-CN" sz="1200" dirty="0" smtClean="0"/>
              <a:t>p</a:t>
            </a:r>
            <a:r>
              <a:rPr lang="en-US" altLang="ja-JP" sz="1200" dirty="0" smtClean="0"/>
              <a:t>244</a:t>
            </a:r>
            <a:endParaRPr lang="en-US" altLang="ja-JP" sz="1200" dirty="0"/>
          </a:p>
        </p:txBody>
      </p:sp>
      <p:sp>
        <p:nvSpPr>
          <p:cNvPr id="4" name="日付プレースホルダー 3"/>
          <p:cNvSpPr>
            <a:spLocks noGrp="1"/>
          </p:cNvSpPr>
          <p:nvPr>
            <p:ph type="dt" sz="half" idx="10"/>
          </p:nvPr>
        </p:nvSpPr>
        <p:spPr/>
        <p:txBody>
          <a:bodyPr/>
          <a:lstStyle/>
          <a:p>
            <a:r>
              <a:rPr kumimoji="1" lang="en-US" altLang="ja-JP" smtClean="0"/>
              <a:t>2016/9/6</a:t>
            </a:r>
            <a:endParaRPr kumimoji="1" lang="ja-JP" altLang="en-US"/>
          </a:p>
        </p:txBody>
      </p:sp>
      <p:sp>
        <p:nvSpPr>
          <p:cNvPr id="6" name="スライド番号プレースホルダー 5"/>
          <p:cNvSpPr>
            <a:spLocks noGrp="1"/>
          </p:cNvSpPr>
          <p:nvPr>
            <p:ph type="sldNum" sz="quarter" idx="12"/>
          </p:nvPr>
        </p:nvSpPr>
        <p:spPr/>
        <p:txBody>
          <a:bodyPr/>
          <a:lstStyle/>
          <a:p>
            <a:fld id="{C297A4AD-7F4F-4CA8-9FE8-BF7DB33F2223}" type="slidenum">
              <a:rPr kumimoji="1" lang="ja-JP" altLang="en-US" smtClean="0"/>
              <a:t>7</a:t>
            </a:fld>
            <a:endParaRPr kumimoji="1" lang="ja-JP" altLang="en-US"/>
          </a:p>
        </p:txBody>
      </p:sp>
      <p:sp>
        <p:nvSpPr>
          <p:cNvPr id="8" name="テキスト ボックス 7"/>
          <p:cNvSpPr txBox="1"/>
          <p:nvPr/>
        </p:nvSpPr>
        <p:spPr>
          <a:xfrm>
            <a:off x="838200" y="3230565"/>
            <a:ext cx="4923971" cy="369332"/>
          </a:xfrm>
          <a:prstGeom prst="rect">
            <a:avLst/>
          </a:prstGeom>
          <a:noFill/>
        </p:spPr>
        <p:txBody>
          <a:bodyPr wrap="square" rtlCol="0">
            <a:spAutoFit/>
          </a:bodyPr>
          <a:lstStyle/>
          <a:p>
            <a:r>
              <a:rPr kumimoji="1" lang="ja-JP" altLang="en-US" b="1" dirty="0" smtClean="0">
                <a:solidFill>
                  <a:srgbClr val="FF0000"/>
                </a:solidFill>
                <a:latin typeface="+mn-ea"/>
              </a:rPr>
              <a:t>以前</a:t>
            </a:r>
            <a:r>
              <a:rPr kumimoji="1" lang="ja-JP" altLang="en-US" dirty="0" smtClean="0">
                <a:latin typeface="+mn-ea"/>
              </a:rPr>
              <a:t>：処理能力と情報量のバランスが取れていた</a:t>
            </a:r>
            <a:endParaRPr kumimoji="1" lang="ja-JP" altLang="en-US" dirty="0">
              <a:latin typeface="+mn-ea"/>
            </a:endParaRPr>
          </a:p>
        </p:txBody>
      </p:sp>
      <p:sp>
        <p:nvSpPr>
          <p:cNvPr id="9" name="テキスト ボックス 8"/>
          <p:cNvSpPr txBox="1"/>
          <p:nvPr/>
        </p:nvSpPr>
        <p:spPr>
          <a:xfrm>
            <a:off x="6633027" y="3259593"/>
            <a:ext cx="5312229" cy="369332"/>
          </a:xfrm>
          <a:prstGeom prst="rect">
            <a:avLst/>
          </a:prstGeom>
          <a:noFill/>
        </p:spPr>
        <p:txBody>
          <a:bodyPr wrap="square" rtlCol="0">
            <a:spAutoFit/>
          </a:bodyPr>
          <a:lstStyle/>
          <a:p>
            <a:r>
              <a:rPr kumimoji="1" lang="ja-JP" altLang="en-US" b="1" dirty="0" smtClean="0">
                <a:solidFill>
                  <a:srgbClr val="FF0000"/>
                </a:solidFill>
              </a:rPr>
              <a:t>現在</a:t>
            </a:r>
            <a:r>
              <a:rPr kumimoji="1" lang="ja-JP" altLang="en-US" dirty="0" smtClean="0"/>
              <a:t>：処理能力と情報量の</a:t>
            </a:r>
            <a:r>
              <a:rPr lang="ja-JP" altLang="en-US" dirty="0" smtClean="0"/>
              <a:t>バランスが取れていない</a:t>
            </a:r>
            <a:endParaRPr kumimoji="1" lang="ja-JP" altLang="en-US" dirty="0"/>
          </a:p>
        </p:txBody>
      </p:sp>
    </p:spTree>
    <p:extLst>
      <p:ext uri="{BB962C8B-B14F-4D97-AF65-F5344CB8AC3E}">
        <p14:creationId xmlns:p14="http://schemas.microsoft.com/office/powerpoint/2010/main" val="2004557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現状分析から予想できること</a:t>
            </a:r>
          </a:p>
        </p:txBody>
      </p:sp>
      <p:sp>
        <p:nvSpPr>
          <p:cNvPr id="3" name="テキスト プレースホルダー 2"/>
          <p:cNvSpPr>
            <a:spLocks noGrp="1"/>
          </p:cNvSpPr>
          <p:nvPr>
            <p:ph type="body" idx="1"/>
          </p:nvPr>
        </p:nvSpPr>
        <p:spPr/>
        <p:txBody>
          <a:bodyPr>
            <a:normAutofit/>
          </a:bodyPr>
          <a:lstStyle/>
          <a:p>
            <a:pPr marL="0" lvl="0" indent="0" algn="ctr">
              <a:buNone/>
            </a:pPr>
            <a:r>
              <a:rPr lang="ja-JP" altLang="en-US" dirty="0" smtClean="0"/>
              <a:t>街にあふれる</a:t>
            </a:r>
            <a:r>
              <a:rPr lang="en-US" altLang="ja-JP" dirty="0" smtClean="0"/>
              <a:t>OOH</a:t>
            </a:r>
            <a:r>
              <a:rPr lang="ja-JP" altLang="en-US" dirty="0" smtClean="0"/>
              <a:t>広告</a:t>
            </a:r>
            <a:endParaRPr lang="en-US" altLang="ja-JP" dirty="0" smtClean="0"/>
          </a:p>
          <a:p>
            <a:pPr marL="0" lvl="0" indent="0" algn="ctr">
              <a:buNone/>
            </a:pPr>
            <a:r>
              <a:rPr lang="en-US" altLang="ja-JP" dirty="0" smtClean="0"/>
              <a:t>(</a:t>
            </a:r>
            <a:r>
              <a:rPr lang="ja-JP" altLang="en-US" dirty="0" smtClean="0"/>
              <a:t>処理できる量を超えている</a:t>
            </a:r>
            <a:r>
              <a:rPr lang="en-US" altLang="ja-JP" dirty="0" smtClean="0"/>
              <a:t>)</a:t>
            </a:r>
          </a:p>
          <a:p>
            <a:pPr marL="0" lvl="0" indent="0" algn="ctr">
              <a:buNone/>
            </a:pPr>
            <a:endParaRPr lang="en-US" altLang="ja-JP" dirty="0" smtClean="0"/>
          </a:p>
          <a:p>
            <a:pPr marL="0" lvl="0" indent="0" algn="ctr">
              <a:buNone/>
            </a:pPr>
            <a:r>
              <a:rPr lang="ja-JP" altLang="en-US" dirty="0" smtClean="0"/>
              <a:t>既に興味のある分野にしか目がいかない</a:t>
            </a:r>
            <a:endParaRPr lang="en-US" altLang="ja-JP" dirty="0" smtClean="0"/>
          </a:p>
          <a:p>
            <a:pPr marL="0" lvl="0" indent="0" algn="ctr">
              <a:buNone/>
            </a:pPr>
            <a:r>
              <a:rPr lang="en-US" altLang="ja-JP" dirty="0" smtClean="0"/>
              <a:t>(</a:t>
            </a:r>
            <a:r>
              <a:rPr lang="ja-JP" altLang="en-US" dirty="0" smtClean="0"/>
              <a:t>情報量が多すぎるため全ての情報を処理できていない</a:t>
            </a:r>
            <a:r>
              <a:rPr lang="en-US" altLang="ja-JP" dirty="0" smtClean="0"/>
              <a:t>)</a:t>
            </a:r>
          </a:p>
          <a:p>
            <a:pPr marL="0" lvl="0" indent="0" algn="ctr">
              <a:buNone/>
            </a:pPr>
            <a:endParaRPr lang="ja-JP" altLang="en-US" dirty="0" smtClean="0"/>
          </a:p>
          <a:p>
            <a:pPr marL="0" lvl="0" indent="0" algn="ctr">
              <a:buNone/>
            </a:pPr>
            <a:r>
              <a:rPr lang="ja-JP" altLang="en-US" dirty="0" smtClean="0"/>
              <a:t>新規顧客を獲得できていない</a:t>
            </a:r>
            <a:endParaRPr lang="en-US" altLang="ja-JP" dirty="0" smtClean="0"/>
          </a:p>
          <a:p>
            <a:pPr marL="0" lvl="0" indent="0" algn="ctr">
              <a:buNone/>
            </a:pPr>
            <a:r>
              <a:rPr lang="en-US" altLang="ja-JP" dirty="0" smtClean="0"/>
              <a:t>(</a:t>
            </a:r>
            <a:r>
              <a:rPr lang="ja-JP" altLang="en-US" dirty="0" smtClean="0"/>
              <a:t>新しい情報を処理する余地がない</a:t>
            </a:r>
            <a:r>
              <a:rPr lang="en-US" altLang="ja-JP" dirty="0" smtClean="0"/>
              <a:t>)</a:t>
            </a:r>
            <a:endParaRPr lang="ja-JP" altLang="en-US" dirty="0" smtClean="0"/>
          </a:p>
        </p:txBody>
      </p:sp>
      <p:sp>
        <p:nvSpPr>
          <p:cNvPr id="4" name="下矢印 3"/>
          <p:cNvSpPr/>
          <p:nvPr/>
        </p:nvSpPr>
        <p:spPr>
          <a:xfrm>
            <a:off x="5715000" y="2847975"/>
            <a:ext cx="762000" cy="476250"/>
          </a:xfrm>
          <a:prstGeom prst="downArrow">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5629275" y="4346575"/>
            <a:ext cx="933450" cy="470694"/>
          </a:xfrm>
          <a:prstGeom prst="downArrow">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日付プレースホルダー 5"/>
          <p:cNvSpPr>
            <a:spLocks noGrp="1"/>
          </p:cNvSpPr>
          <p:nvPr>
            <p:ph type="dt" sz="half" idx="10"/>
          </p:nvPr>
        </p:nvSpPr>
        <p:spPr/>
        <p:txBody>
          <a:bodyPr/>
          <a:lstStyle/>
          <a:p>
            <a:r>
              <a:rPr kumimoji="1" lang="en-US" altLang="ja-JP" smtClean="0"/>
              <a:t>2016/9/6</a:t>
            </a:r>
            <a:endParaRPr kumimoji="1" lang="ja-JP" altLang="en-US"/>
          </a:p>
        </p:txBody>
      </p:sp>
      <p:sp>
        <p:nvSpPr>
          <p:cNvPr id="7" name="スライド番号プレースホルダー 6"/>
          <p:cNvSpPr>
            <a:spLocks noGrp="1"/>
          </p:cNvSpPr>
          <p:nvPr>
            <p:ph type="sldNum" sz="quarter" idx="12"/>
          </p:nvPr>
        </p:nvSpPr>
        <p:spPr/>
        <p:txBody>
          <a:bodyPr/>
          <a:lstStyle/>
          <a:p>
            <a:fld id="{C297A4AD-7F4F-4CA8-9FE8-BF7DB33F2223}" type="slidenum">
              <a:rPr kumimoji="1" lang="ja-JP" altLang="en-US" smtClean="0"/>
              <a:t>8</a:t>
            </a:fld>
            <a:endParaRPr kumimoji="1" lang="ja-JP" altLang="en-US"/>
          </a:p>
        </p:txBody>
      </p:sp>
    </p:spTree>
    <p:extLst>
      <p:ext uri="{BB962C8B-B14F-4D97-AF65-F5344CB8AC3E}">
        <p14:creationId xmlns:p14="http://schemas.microsoft.com/office/powerpoint/2010/main" val="19132080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提案：解決策</a:t>
            </a:r>
            <a:endParaRPr lang="ja-JP" altLang="en-US" dirty="0"/>
          </a:p>
        </p:txBody>
      </p:sp>
      <p:pic>
        <p:nvPicPr>
          <p:cNvPr id="7" name="コンテンツ プレースホルダー 6"/>
          <p:cNvPicPr>
            <a:picLocks noGrp="1" noChangeAspect="1"/>
          </p:cNvPicPr>
          <p:nvPr>
            <p:ph idx="1"/>
          </p:nvPr>
        </p:nvPicPr>
        <p:blipFill>
          <a:blip r:embed="rId3"/>
          <a:stretch>
            <a:fillRect/>
          </a:stretch>
        </p:blipFill>
        <p:spPr>
          <a:xfrm>
            <a:off x="2977625" y="1690656"/>
            <a:ext cx="6236749" cy="1292464"/>
          </a:xfrm>
        </p:spPr>
      </p:pic>
      <p:pic>
        <p:nvPicPr>
          <p:cNvPr id="24" name="図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3116619"/>
            <a:ext cx="6689375" cy="3460749"/>
          </a:xfrm>
          <a:prstGeom prst="rect">
            <a:avLst/>
          </a:prstGeom>
        </p:spPr>
      </p:pic>
      <p:sp>
        <p:nvSpPr>
          <p:cNvPr id="25" name="テキスト ボックス 24"/>
          <p:cNvSpPr txBox="1"/>
          <p:nvPr/>
        </p:nvSpPr>
        <p:spPr>
          <a:xfrm>
            <a:off x="581024" y="3575825"/>
            <a:ext cx="428625" cy="1938992"/>
          </a:xfrm>
          <a:prstGeom prst="rect">
            <a:avLst/>
          </a:prstGeom>
          <a:noFill/>
        </p:spPr>
        <p:txBody>
          <a:bodyPr wrap="square" rtlCol="0">
            <a:spAutoFit/>
          </a:bodyPr>
          <a:lstStyle/>
          <a:p>
            <a:r>
              <a:rPr kumimoji="1" lang="ja-JP" altLang="en-US" sz="2000" b="1" dirty="0" smtClean="0"/>
              <a:t>面白さの程度</a:t>
            </a:r>
            <a:endParaRPr kumimoji="1" lang="ja-JP" altLang="en-US" sz="2000" b="1" dirty="0"/>
          </a:p>
        </p:txBody>
      </p:sp>
      <p:sp>
        <p:nvSpPr>
          <p:cNvPr id="26" name="テキスト ボックス 25"/>
          <p:cNvSpPr txBox="1"/>
          <p:nvPr/>
        </p:nvSpPr>
        <p:spPr>
          <a:xfrm>
            <a:off x="2422082" y="6392702"/>
            <a:ext cx="1210588" cy="400110"/>
          </a:xfrm>
          <a:prstGeom prst="rect">
            <a:avLst/>
          </a:prstGeom>
          <a:noFill/>
        </p:spPr>
        <p:txBody>
          <a:bodyPr wrap="none" rtlCol="0">
            <a:spAutoFit/>
          </a:bodyPr>
          <a:lstStyle/>
          <a:p>
            <a:r>
              <a:rPr kumimoji="1" lang="ja-JP" altLang="en-US" sz="2000" b="1" dirty="0" smtClean="0"/>
              <a:t>情報負荷</a:t>
            </a:r>
            <a:endParaRPr kumimoji="1" lang="ja-JP" altLang="en-US" sz="2000" b="1" dirty="0"/>
          </a:p>
        </p:txBody>
      </p:sp>
      <p:sp>
        <p:nvSpPr>
          <p:cNvPr id="27" name="テキスト ボックス 26"/>
          <p:cNvSpPr txBox="1"/>
          <p:nvPr/>
        </p:nvSpPr>
        <p:spPr>
          <a:xfrm>
            <a:off x="838200" y="5937707"/>
            <a:ext cx="1432432" cy="584775"/>
          </a:xfrm>
          <a:prstGeom prst="rect">
            <a:avLst/>
          </a:prstGeom>
          <a:noFill/>
        </p:spPr>
        <p:txBody>
          <a:bodyPr wrap="square" rtlCol="0">
            <a:spAutoFit/>
          </a:bodyPr>
          <a:lstStyle/>
          <a:p>
            <a:pPr algn="ctr"/>
            <a:r>
              <a:rPr kumimoji="1" lang="ja-JP" altLang="en-US" dirty="0" smtClean="0"/>
              <a:t>低</a:t>
            </a:r>
            <a:endParaRPr kumimoji="1" lang="en-US" altLang="ja-JP" dirty="0" smtClean="0"/>
          </a:p>
          <a:p>
            <a:r>
              <a:rPr lang="ja-JP" altLang="en-US" sz="1400" dirty="0" smtClean="0"/>
              <a:t>（もの足りない）</a:t>
            </a:r>
            <a:endParaRPr kumimoji="1" lang="ja-JP" altLang="en-US" sz="1400" dirty="0"/>
          </a:p>
        </p:txBody>
      </p:sp>
      <p:sp>
        <p:nvSpPr>
          <p:cNvPr id="28" name="テキスト ボックス 27"/>
          <p:cNvSpPr txBox="1"/>
          <p:nvPr/>
        </p:nvSpPr>
        <p:spPr>
          <a:xfrm>
            <a:off x="3961600" y="5947232"/>
            <a:ext cx="1047082" cy="584775"/>
          </a:xfrm>
          <a:prstGeom prst="rect">
            <a:avLst/>
          </a:prstGeom>
          <a:noFill/>
        </p:spPr>
        <p:txBody>
          <a:bodyPr wrap="none" rtlCol="0">
            <a:spAutoFit/>
          </a:bodyPr>
          <a:lstStyle/>
          <a:p>
            <a:pPr algn="ctr"/>
            <a:r>
              <a:rPr kumimoji="1" lang="ja-JP" altLang="en-US" dirty="0" smtClean="0"/>
              <a:t>高</a:t>
            </a:r>
            <a:endParaRPr kumimoji="1" lang="en-US" altLang="ja-JP" dirty="0" smtClean="0"/>
          </a:p>
          <a:p>
            <a:r>
              <a:rPr lang="ja-JP" altLang="en-US" sz="1400" dirty="0" smtClean="0"/>
              <a:t>（手に余る）</a:t>
            </a:r>
            <a:endParaRPr kumimoji="1" lang="ja-JP" altLang="en-US" sz="1400" dirty="0"/>
          </a:p>
        </p:txBody>
      </p:sp>
      <p:sp>
        <p:nvSpPr>
          <p:cNvPr id="29" name="テキスト ボックス 28"/>
          <p:cNvSpPr txBox="1"/>
          <p:nvPr/>
        </p:nvSpPr>
        <p:spPr>
          <a:xfrm>
            <a:off x="1009649" y="3161556"/>
            <a:ext cx="415498" cy="369332"/>
          </a:xfrm>
          <a:prstGeom prst="rect">
            <a:avLst/>
          </a:prstGeom>
          <a:noFill/>
        </p:spPr>
        <p:txBody>
          <a:bodyPr wrap="none" rtlCol="0">
            <a:spAutoFit/>
          </a:bodyPr>
          <a:lstStyle/>
          <a:p>
            <a:r>
              <a:rPr kumimoji="1" lang="ja-JP" altLang="en-US" dirty="0" smtClean="0"/>
              <a:t>高</a:t>
            </a:r>
            <a:endParaRPr kumimoji="1" lang="ja-JP" altLang="en-US" dirty="0"/>
          </a:p>
        </p:txBody>
      </p:sp>
      <p:sp>
        <p:nvSpPr>
          <p:cNvPr id="30" name="テキスト ボックス 29"/>
          <p:cNvSpPr txBox="1"/>
          <p:nvPr/>
        </p:nvSpPr>
        <p:spPr>
          <a:xfrm>
            <a:off x="1009649" y="5551051"/>
            <a:ext cx="415498" cy="369332"/>
          </a:xfrm>
          <a:prstGeom prst="rect">
            <a:avLst/>
          </a:prstGeom>
          <a:noFill/>
        </p:spPr>
        <p:txBody>
          <a:bodyPr wrap="none" rtlCol="0">
            <a:spAutoFit/>
          </a:bodyPr>
          <a:lstStyle/>
          <a:p>
            <a:r>
              <a:rPr kumimoji="1" lang="ja-JP" altLang="en-US" dirty="0" smtClean="0"/>
              <a:t>低</a:t>
            </a:r>
            <a:endParaRPr kumimoji="1" lang="ja-JP" altLang="en-US" dirty="0"/>
          </a:p>
        </p:txBody>
      </p:sp>
      <p:sp>
        <p:nvSpPr>
          <p:cNvPr id="31" name="テキスト ボックス 30"/>
          <p:cNvSpPr txBox="1"/>
          <p:nvPr/>
        </p:nvSpPr>
        <p:spPr>
          <a:xfrm>
            <a:off x="5162550" y="3493107"/>
            <a:ext cx="7029450" cy="1631216"/>
          </a:xfrm>
          <a:prstGeom prst="rect">
            <a:avLst/>
          </a:prstGeom>
          <a:noFill/>
        </p:spPr>
        <p:txBody>
          <a:bodyPr wrap="square" rtlCol="0">
            <a:spAutoFit/>
          </a:bodyPr>
          <a:lstStyle/>
          <a:p>
            <a:r>
              <a:rPr lang="ja-JP" altLang="en-US" sz="2000" dirty="0" smtClean="0">
                <a:solidFill>
                  <a:schemeClr val="accent1">
                    <a:lumMod val="75000"/>
                  </a:schemeClr>
                </a:solidFill>
                <a:latin typeface="+mn-ea"/>
              </a:rPr>
              <a:t>情報</a:t>
            </a:r>
            <a:r>
              <a:rPr lang="ja-JP" altLang="en-US" sz="2000" dirty="0">
                <a:solidFill>
                  <a:schemeClr val="accent1">
                    <a:lumMod val="75000"/>
                  </a:schemeClr>
                </a:solidFill>
                <a:latin typeface="+mn-ea"/>
              </a:rPr>
              <a:t>量</a:t>
            </a:r>
            <a:r>
              <a:rPr lang="ja-JP" altLang="en-US" sz="2000" dirty="0" smtClean="0">
                <a:solidFill>
                  <a:schemeClr val="accent1">
                    <a:lumMod val="75000"/>
                  </a:schemeClr>
                </a:solidFill>
                <a:latin typeface="+mn-ea"/>
              </a:rPr>
              <a:t>が少ない</a:t>
            </a:r>
            <a:r>
              <a:rPr lang="ja-JP" altLang="en-US" sz="2000" dirty="0">
                <a:solidFill>
                  <a:schemeClr val="accent1">
                    <a:lumMod val="75000"/>
                  </a:schemeClr>
                </a:solidFill>
                <a:latin typeface="+mn-ea"/>
              </a:rPr>
              <a:t> </a:t>
            </a:r>
            <a:r>
              <a:rPr lang="ja-JP" altLang="en-US" sz="2000" dirty="0" smtClean="0">
                <a:solidFill>
                  <a:schemeClr val="accent1">
                    <a:lumMod val="75000"/>
                  </a:schemeClr>
                </a:solidFill>
                <a:latin typeface="+mn-ea"/>
              </a:rPr>
              <a:t> </a:t>
            </a:r>
            <a:r>
              <a:rPr lang="ja-JP" altLang="en-US" sz="2000" dirty="0" smtClean="0">
                <a:latin typeface="+mn-ea"/>
              </a:rPr>
              <a:t>→</a:t>
            </a:r>
            <a:r>
              <a:rPr lang="en-US" altLang="ja-JP" sz="2000" dirty="0" smtClean="0">
                <a:latin typeface="+mn-ea"/>
              </a:rPr>
              <a:t>	</a:t>
            </a:r>
            <a:r>
              <a:rPr lang="ja-JP" altLang="en-US" sz="2000" dirty="0" smtClean="0">
                <a:latin typeface="+mn-ea"/>
              </a:rPr>
              <a:t>あまり面白さを感じない</a:t>
            </a:r>
            <a:endParaRPr lang="en-US" altLang="ja-JP" sz="2000" dirty="0" smtClean="0">
              <a:latin typeface="+mn-ea"/>
            </a:endParaRPr>
          </a:p>
          <a:p>
            <a:endParaRPr kumimoji="1" lang="en-US" altLang="ja-JP" sz="2000" dirty="0">
              <a:latin typeface="+mn-ea"/>
            </a:endParaRPr>
          </a:p>
          <a:p>
            <a:r>
              <a:rPr lang="ja-JP" altLang="en-US" sz="2000" dirty="0" smtClean="0">
                <a:solidFill>
                  <a:srgbClr val="FC46A1"/>
                </a:solidFill>
                <a:latin typeface="+mn-ea"/>
              </a:rPr>
              <a:t>情報量が多い     </a:t>
            </a:r>
            <a:r>
              <a:rPr lang="ja-JP" altLang="en-US" sz="2000" dirty="0" smtClean="0">
                <a:latin typeface="+mn-ea"/>
              </a:rPr>
              <a:t>→</a:t>
            </a:r>
            <a:r>
              <a:rPr lang="en-US" altLang="ja-JP" sz="2000" dirty="0" smtClean="0">
                <a:latin typeface="+mn-ea"/>
              </a:rPr>
              <a:t>	</a:t>
            </a:r>
            <a:r>
              <a:rPr lang="ja-JP" altLang="en-US" sz="2000" dirty="0" smtClean="0">
                <a:latin typeface="+mn-ea"/>
              </a:rPr>
              <a:t>あまり面白さを感じない</a:t>
            </a:r>
            <a:endParaRPr lang="en-US" altLang="ja-JP" sz="2000" dirty="0" smtClean="0">
              <a:latin typeface="+mn-ea"/>
            </a:endParaRPr>
          </a:p>
          <a:p>
            <a:endParaRPr kumimoji="1" lang="en-US" altLang="ja-JP" sz="2000" dirty="0" smtClean="0">
              <a:latin typeface="+mn-ea"/>
            </a:endParaRPr>
          </a:p>
          <a:p>
            <a:r>
              <a:rPr lang="ja-JP" altLang="en-US" sz="2000" dirty="0" smtClean="0">
                <a:solidFill>
                  <a:srgbClr val="FFA41D"/>
                </a:solidFill>
                <a:latin typeface="+mn-ea"/>
              </a:rPr>
              <a:t>中間                  </a:t>
            </a:r>
            <a:r>
              <a:rPr lang="ja-JP" altLang="en-US" sz="2000" dirty="0" smtClean="0">
                <a:latin typeface="+mn-ea"/>
              </a:rPr>
              <a:t>→</a:t>
            </a:r>
            <a:r>
              <a:rPr lang="en-US" altLang="ja-JP" sz="2000" dirty="0" smtClean="0">
                <a:latin typeface="+mn-ea"/>
              </a:rPr>
              <a:t>	</a:t>
            </a:r>
            <a:r>
              <a:rPr lang="ja-JP" altLang="en-US" sz="2000" dirty="0" smtClean="0">
                <a:latin typeface="+mn-ea"/>
              </a:rPr>
              <a:t>最も面白いと感じる　</a:t>
            </a:r>
            <a:endParaRPr kumimoji="1" lang="en-US" altLang="ja-JP" sz="2000" dirty="0">
              <a:latin typeface="+mn-ea"/>
            </a:endParaRPr>
          </a:p>
        </p:txBody>
      </p:sp>
      <p:sp>
        <p:nvSpPr>
          <p:cNvPr id="32" name="円/楕円 31"/>
          <p:cNvSpPr/>
          <p:nvPr/>
        </p:nvSpPr>
        <p:spPr>
          <a:xfrm>
            <a:off x="1287034" y="4912329"/>
            <a:ext cx="790577" cy="10387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p:cNvSpPr/>
          <p:nvPr/>
        </p:nvSpPr>
        <p:spPr>
          <a:xfrm>
            <a:off x="2540793" y="3346222"/>
            <a:ext cx="811044" cy="859007"/>
          </a:xfrm>
          <a:prstGeom prst="ellipse">
            <a:avLst/>
          </a:prstGeom>
          <a:noFill/>
          <a:ln>
            <a:solidFill>
              <a:srgbClr val="FFA41D"/>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34" name="円/楕円 33"/>
          <p:cNvSpPr/>
          <p:nvPr/>
        </p:nvSpPr>
        <p:spPr>
          <a:xfrm>
            <a:off x="3961600" y="4913289"/>
            <a:ext cx="791737" cy="1033943"/>
          </a:xfrm>
          <a:prstGeom prst="ellipse">
            <a:avLst/>
          </a:prstGeom>
          <a:noFill/>
          <a:ln>
            <a:solidFill>
              <a:srgbClr val="FC4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角丸四角形 37"/>
          <p:cNvSpPr/>
          <p:nvPr/>
        </p:nvSpPr>
        <p:spPr>
          <a:xfrm>
            <a:off x="5162550" y="4662447"/>
            <a:ext cx="5048250" cy="478369"/>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円形吹き出し 2"/>
          <p:cNvSpPr/>
          <p:nvPr/>
        </p:nvSpPr>
        <p:spPr>
          <a:xfrm>
            <a:off x="3871784" y="3485265"/>
            <a:ext cx="1567922" cy="667195"/>
          </a:xfrm>
          <a:prstGeom prst="wedgeEllipseCallout">
            <a:avLst>
              <a:gd name="adj1" fmla="val 32515"/>
              <a:gd name="adj2" fmla="val 57689"/>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n-ea"/>
              </a:rPr>
              <a:t>現代</a:t>
            </a:r>
            <a:endParaRPr kumimoji="1" lang="ja-JP" altLang="en-US" dirty="0">
              <a:latin typeface="+mn-ea"/>
            </a:endParaRPr>
          </a:p>
        </p:txBody>
      </p:sp>
      <p:sp>
        <p:nvSpPr>
          <p:cNvPr id="4" name="円形吹き出し 3"/>
          <p:cNvSpPr/>
          <p:nvPr/>
        </p:nvSpPr>
        <p:spPr>
          <a:xfrm>
            <a:off x="9230168" y="3357317"/>
            <a:ext cx="2792627" cy="1120486"/>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n-ea"/>
              </a:rPr>
              <a:t>ここを目指す</a:t>
            </a:r>
            <a:endParaRPr kumimoji="1" lang="ja-JP" altLang="en-US" dirty="0">
              <a:latin typeface="+mn-ea"/>
            </a:endParaRPr>
          </a:p>
        </p:txBody>
      </p:sp>
      <p:sp>
        <p:nvSpPr>
          <p:cNvPr id="5" name="横巻き 4"/>
          <p:cNvSpPr/>
          <p:nvPr/>
        </p:nvSpPr>
        <p:spPr>
          <a:xfrm>
            <a:off x="5323638" y="5140995"/>
            <a:ext cx="5601729" cy="1425931"/>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latin typeface="+mn-ea"/>
              </a:rPr>
              <a:t>情報量が少ない所に情報を足せば（広告を貼る）</a:t>
            </a:r>
            <a:endParaRPr kumimoji="1" lang="en-US" altLang="ja-JP" dirty="0" smtClean="0">
              <a:latin typeface="+mn-ea"/>
            </a:endParaRPr>
          </a:p>
          <a:p>
            <a:pPr algn="ctr"/>
            <a:r>
              <a:rPr lang="ja-JP" altLang="en-US" dirty="0" smtClean="0">
                <a:latin typeface="+mn-ea"/>
              </a:rPr>
              <a:t>中間の「面白い」と感じる量になり、</a:t>
            </a:r>
            <a:endParaRPr lang="en-US" altLang="ja-JP" dirty="0" smtClean="0">
              <a:latin typeface="+mn-ea"/>
            </a:endParaRPr>
          </a:p>
          <a:p>
            <a:pPr algn="ctr"/>
            <a:r>
              <a:rPr kumimoji="1" lang="ja-JP" altLang="en-US" dirty="0" smtClean="0">
                <a:latin typeface="+mn-ea"/>
              </a:rPr>
              <a:t>新規顧客獲得ができるのでは</a:t>
            </a:r>
            <a:r>
              <a:rPr kumimoji="1" lang="ja-JP" altLang="en-US" dirty="0">
                <a:latin typeface="+mn-ea"/>
              </a:rPr>
              <a:t>？</a:t>
            </a:r>
          </a:p>
        </p:txBody>
      </p:sp>
      <p:sp>
        <p:nvSpPr>
          <p:cNvPr id="6" name="テキスト ボックス 5"/>
          <p:cNvSpPr txBox="1"/>
          <p:nvPr/>
        </p:nvSpPr>
        <p:spPr>
          <a:xfrm>
            <a:off x="6990373" y="6467380"/>
            <a:ext cx="4219402" cy="253916"/>
          </a:xfrm>
          <a:prstGeom prst="rect">
            <a:avLst/>
          </a:prstGeom>
          <a:noFill/>
        </p:spPr>
        <p:txBody>
          <a:bodyPr wrap="square" rtlCol="0">
            <a:spAutoFit/>
          </a:bodyPr>
          <a:lstStyle/>
          <a:p>
            <a:r>
              <a:rPr lang="ja-JP" altLang="en-US" sz="1050" dirty="0"/>
              <a:t>小川純生（</a:t>
            </a:r>
            <a:r>
              <a:rPr lang="en-US" altLang="ja-JP" sz="1050" dirty="0"/>
              <a:t>2013) 『</a:t>
            </a:r>
            <a:r>
              <a:rPr lang="ja-JP" altLang="en-US" sz="1050" dirty="0"/>
              <a:t>遊び概念と消費者行動</a:t>
            </a:r>
            <a:r>
              <a:rPr lang="en-US" altLang="ja-JP" sz="1050" dirty="0"/>
              <a:t>』 </a:t>
            </a:r>
            <a:r>
              <a:rPr lang="ja-JP" altLang="en-US" sz="1050" dirty="0"/>
              <a:t>株式会社</a:t>
            </a:r>
            <a:r>
              <a:rPr lang="ja-JP" altLang="en-US" sz="1050" dirty="0" smtClean="0"/>
              <a:t>同友会</a:t>
            </a:r>
            <a:r>
              <a:rPr lang="en-US" altLang="ja-JP" sz="1050" dirty="0" smtClean="0"/>
              <a:t>p184</a:t>
            </a:r>
            <a:endParaRPr lang="en-US" altLang="ja-JP" sz="1050" dirty="0"/>
          </a:p>
        </p:txBody>
      </p:sp>
      <p:sp>
        <p:nvSpPr>
          <p:cNvPr id="8" name="日付プレースホルダー 7"/>
          <p:cNvSpPr>
            <a:spLocks noGrp="1"/>
          </p:cNvSpPr>
          <p:nvPr>
            <p:ph type="dt" sz="half" idx="10"/>
          </p:nvPr>
        </p:nvSpPr>
        <p:spPr/>
        <p:txBody>
          <a:bodyPr/>
          <a:lstStyle/>
          <a:p>
            <a:r>
              <a:rPr kumimoji="1" lang="en-US" altLang="ja-JP" smtClean="0"/>
              <a:t>2016/9/6</a:t>
            </a:r>
            <a:endParaRPr kumimoji="1" lang="ja-JP" altLang="en-US"/>
          </a:p>
        </p:txBody>
      </p:sp>
      <p:sp>
        <p:nvSpPr>
          <p:cNvPr id="9" name="スライド番号プレースホルダー 8"/>
          <p:cNvSpPr>
            <a:spLocks noGrp="1"/>
          </p:cNvSpPr>
          <p:nvPr>
            <p:ph type="sldNum" sz="quarter" idx="12"/>
          </p:nvPr>
        </p:nvSpPr>
        <p:spPr/>
        <p:txBody>
          <a:bodyPr/>
          <a:lstStyle/>
          <a:p>
            <a:fld id="{F29A2742-C76D-43AC-AB55-F834299419AF}" type="slidenum">
              <a:rPr kumimoji="1" lang="ja-JP" altLang="en-US" smtClean="0"/>
              <a:t>9</a:t>
            </a:fld>
            <a:endParaRPr kumimoji="1" lang="ja-JP" altLang="en-US"/>
          </a:p>
        </p:txBody>
      </p:sp>
    </p:spTree>
    <p:extLst>
      <p:ext uri="{BB962C8B-B14F-4D97-AF65-F5344CB8AC3E}">
        <p14:creationId xmlns:p14="http://schemas.microsoft.com/office/powerpoint/2010/main" val="373415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down)">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 grpId="0" animBg="1"/>
      <p:bldP spid="4" grpId="0" animBg="1"/>
      <p:bldP spid="5" grpId="0" animBg="1"/>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515</TotalTime>
  <Words>1763</Words>
  <Application>Microsoft Office PowerPoint</Application>
  <PresentationFormat>ワイド画面</PresentationFormat>
  <Paragraphs>401</Paragraphs>
  <Slides>39</Slides>
  <Notes>5</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39</vt:i4>
      </vt:variant>
    </vt:vector>
  </HeadingPairs>
  <TitlesOfParts>
    <vt:vector size="49" baseType="lpstr">
      <vt:lpstr>HG明朝E</vt:lpstr>
      <vt:lpstr>ＭＳ Ｐゴシック</vt:lpstr>
      <vt:lpstr>ＭＳ ゴシック</vt:lpstr>
      <vt:lpstr>新細明體</vt:lpstr>
      <vt:lpstr>宋体</vt:lpstr>
      <vt:lpstr>Arial</vt:lpstr>
      <vt:lpstr>Calibri</vt:lpstr>
      <vt:lpstr>Calibri Light</vt:lpstr>
      <vt:lpstr>Times New Roman</vt:lpstr>
      <vt:lpstr>Office テーマ</vt:lpstr>
      <vt:lpstr>RESTROOM MARKETING</vt:lpstr>
      <vt:lpstr>目次</vt:lpstr>
      <vt:lpstr>はじめに</vt:lpstr>
      <vt:lpstr>目次</vt:lpstr>
      <vt:lpstr>OOH広告とは</vt:lpstr>
      <vt:lpstr>現在のOOH広告の問題点</vt:lpstr>
      <vt:lpstr>人には処理できる情報量がある</vt:lpstr>
      <vt:lpstr>現状分析から予想できること</vt:lpstr>
      <vt:lpstr>提案：解決策</vt:lpstr>
      <vt:lpstr>「トイレに入ると何か読みたくなる」が着眼点</vt:lpstr>
      <vt:lpstr>PowerPoint プレゼンテーション</vt:lpstr>
      <vt:lpstr>既存研究 概要のまとめ</vt:lpstr>
      <vt:lpstr>実際に見たトイレ広告</vt:lpstr>
      <vt:lpstr>実際に見たトイレ広告</vt:lpstr>
      <vt:lpstr>実際に見たトイレ広告</vt:lpstr>
      <vt:lpstr>広告の場としてのトイレのメリット</vt:lpstr>
      <vt:lpstr>広告の場としてのトイレのデメリット</vt:lpstr>
      <vt:lpstr>目次</vt:lpstr>
      <vt:lpstr>問題意識</vt:lpstr>
      <vt:lpstr>OOH広告の種類</vt:lpstr>
      <vt:lpstr>OOH広告の種類  屋外広告(outdoor advertising)</vt:lpstr>
      <vt:lpstr>OOH広告の種類  交通広告</vt:lpstr>
      <vt:lpstr>OOH広告の種類  POP広告</vt:lpstr>
      <vt:lpstr>目次</vt:lpstr>
      <vt:lpstr>研究目的</vt:lpstr>
      <vt:lpstr>広告の内容の型</vt:lpstr>
      <vt:lpstr>広告の内容の型</vt:lpstr>
      <vt:lpstr>広告の内容の型</vt:lpstr>
      <vt:lpstr>広告の場としてのトイレのメリット</vt:lpstr>
      <vt:lpstr>目次</vt:lpstr>
      <vt:lpstr>仮説</vt:lpstr>
      <vt:lpstr>目次</vt:lpstr>
      <vt:lpstr>DAGMARモデル</vt:lpstr>
      <vt:lpstr>ARF媒体評価モデル</vt:lpstr>
      <vt:lpstr>ARF媒体評価モデル</vt:lpstr>
      <vt:lpstr>ARF媒体評価モデル</vt:lpstr>
      <vt:lpstr>ARF媒体評価モデル</vt:lpstr>
      <vt:lpstr>目次</vt:lpstr>
      <vt:lpstr>参考文献・参考URL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dc:creator>
  <cp:lastModifiedBy>N</cp:lastModifiedBy>
  <cp:revision>63</cp:revision>
  <dcterms:created xsi:type="dcterms:W3CDTF">2016-08-18T02:04:26Z</dcterms:created>
  <dcterms:modified xsi:type="dcterms:W3CDTF">2016-09-04T10:45:25Z</dcterms:modified>
</cp:coreProperties>
</file>